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147476444" r:id="rId5"/>
    <p:sldId id="2147376216" r:id="rId6"/>
    <p:sldId id="2147476396" r:id="rId7"/>
    <p:sldId id="2147476446" r:id="rId8"/>
    <p:sldId id="2147476398" r:id="rId9"/>
    <p:sldId id="2147476395" r:id="rId10"/>
    <p:sldId id="2147476469" r:id="rId11"/>
    <p:sldId id="2147476463" r:id="rId12"/>
    <p:sldId id="2147476471" r:id="rId13"/>
    <p:sldId id="2147476394" r:id="rId14"/>
    <p:sldId id="2147476479" r:id="rId15"/>
    <p:sldId id="2147476399" r:id="rId16"/>
    <p:sldId id="2147476455" r:id="rId17"/>
    <p:sldId id="2147476457" r:id="rId18"/>
    <p:sldId id="2147476467" r:id="rId19"/>
    <p:sldId id="2147476462" r:id="rId20"/>
    <p:sldId id="2147476470" r:id="rId21"/>
    <p:sldId id="2147476474" r:id="rId22"/>
    <p:sldId id="2147476473" r:id="rId23"/>
    <p:sldId id="2147476476" r:id="rId24"/>
    <p:sldId id="2147476475" r:id="rId25"/>
    <p:sldId id="2147476477" r:id="rId26"/>
    <p:sldId id="2147476478" r:id="rId27"/>
    <p:sldId id="2147476416" r:id="rId28"/>
    <p:sldId id="2147476456" r:id="rId29"/>
    <p:sldId id="2147476458" r:id="rId30"/>
    <p:sldId id="2147476459" r:id="rId31"/>
    <p:sldId id="2147476464" r:id="rId32"/>
    <p:sldId id="2147476472" r:id="rId33"/>
    <p:sldId id="2147476465" r:id="rId34"/>
    <p:sldId id="2147476466" r:id="rId35"/>
    <p:sldId id="214747643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er Overview" id="{0947D8B9-DE4B-4970-8967-A20956D35FD6}">
          <p14:sldIdLst>
            <p14:sldId id="2147476444"/>
          </p14:sldIdLst>
        </p14:section>
        <p14:section name="Overveiw" id="{9146FBEA-1923-4647-A557-F49D78FF60E8}">
          <p14:sldIdLst>
            <p14:sldId id="2147376216"/>
            <p14:sldId id="2147476396"/>
            <p14:sldId id="2147476446"/>
          </p14:sldIdLst>
        </p14:section>
        <p14:section name="D-38 NAICS Code Addition" id="{D2418238-0829-44AD-AF54-C442B54F7E44}">
          <p14:sldIdLst>
            <p14:sldId id="2147476398"/>
            <p14:sldId id="2147476395"/>
            <p14:sldId id="2147476469"/>
            <p14:sldId id="2147476463"/>
            <p14:sldId id="2147476471"/>
            <p14:sldId id="2147476394"/>
            <p14:sldId id="2147476479"/>
          </p14:sldIdLst>
        </p14:section>
        <p14:section name="OD-8 Webform" id="{A2809817-9BA0-4347-8412-D55145E0AA2D}">
          <p14:sldIdLst>
            <p14:sldId id="2147476399"/>
            <p14:sldId id="2147476455"/>
            <p14:sldId id="2147476457"/>
            <p14:sldId id="2147476467"/>
            <p14:sldId id="2147476462"/>
            <p14:sldId id="2147476470"/>
            <p14:sldId id="2147476474"/>
            <p14:sldId id="2147476473"/>
            <p14:sldId id="2147476476"/>
            <p14:sldId id="2147476475"/>
            <p14:sldId id="2147476477"/>
            <p14:sldId id="2147476478"/>
          </p14:sldIdLst>
        </p14:section>
        <p14:section name="External Reporting" id="{83F34752-5F85-4D4F-BE27-42E14E209432}">
          <p14:sldIdLst>
            <p14:sldId id="2147476416"/>
            <p14:sldId id="2147476456"/>
            <p14:sldId id="2147476458"/>
            <p14:sldId id="2147476459"/>
            <p14:sldId id="2147476464"/>
            <p14:sldId id="2147476472"/>
            <p14:sldId id="2147476465"/>
            <p14:sldId id="2147476466"/>
          </p14:sldIdLst>
        </p14:section>
        <p14:section name="Closing" id="{75D2A3FC-B7AD-4EEB-B5FF-B1CEB55BBD03}">
          <p14:sldIdLst>
            <p14:sldId id="21474764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BE8C-4770-B39C-292F-C8802C54D737}" name="Nicolette Lerch" initials="NL" userId="S::nlerch@captechventures.com::acbd4681-eff0-4ccd-bab2-4f089cf7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825D6-9B35-4A86-9ED6-58F1F47E5372}"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19417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23</a:t>
            </a:fld>
            <a:endParaRPr lang="en-US"/>
          </a:p>
        </p:txBody>
      </p:sp>
    </p:spTree>
    <p:extLst>
      <p:ext uri="{BB962C8B-B14F-4D97-AF65-F5344CB8AC3E}">
        <p14:creationId xmlns:p14="http://schemas.microsoft.com/office/powerpoint/2010/main" val="77851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access and complete the claims activity report webform, scenario in which form is needed to be filed, viewing the filing, etc.</a:t>
            </a:r>
          </a:p>
        </p:txBody>
      </p:sp>
      <p:sp>
        <p:nvSpPr>
          <p:cNvPr id="4" name="Slide Number Placeholder 3"/>
          <p:cNvSpPr>
            <a:spLocks noGrp="1"/>
          </p:cNvSpPr>
          <p:nvPr>
            <p:ph type="sldNum" sz="quarter" idx="5"/>
          </p:nvPr>
        </p:nvSpPr>
        <p:spPr/>
        <p:txBody>
          <a:bodyPr/>
          <a:lstStyle/>
          <a:p>
            <a:fld id="{11C28086-E245-45C9-B44A-13FF3C6F493D}" type="slidenum">
              <a:rPr lang="en-US" smtClean="0"/>
              <a:t>24</a:t>
            </a:fld>
            <a:endParaRPr lang="en-US"/>
          </a:p>
        </p:txBody>
      </p:sp>
    </p:spTree>
    <p:extLst>
      <p:ext uri="{BB962C8B-B14F-4D97-AF65-F5344CB8AC3E}">
        <p14:creationId xmlns:p14="http://schemas.microsoft.com/office/powerpoint/2010/main" val="301515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a:p>
            <a:endParaRPr lang="en-US" b="1"/>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All of the attendees should have knowledge of how permissions can be set by admin users, but you may want to verbalize the process quickly here as a refresher.</a:t>
            </a:r>
          </a:p>
        </p:txBody>
      </p:sp>
      <p:sp>
        <p:nvSpPr>
          <p:cNvPr id="4" name="Slide Number Placeholder 3"/>
          <p:cNvSpPr>
            <a:spLocks noGrp="1"/>
          </p:cNvSpPr>
          <p:nvPr>
            <p:ph type="sldNum" sz="quarter" idx="5"/>
          </p:nvPr>
        </p:nvSpPr>
        <p:spPr/>
        <p:txBody>
          <a:bodyPr/>
          <a:lstStyle/>
          <a:p>
            <a:fld id="{11C28086-E245-45C9-B44A-13FF3C6F493D}" type="slidenum">
              <a:rPr lang="en-US" smtClean="0"/>
              <a:t>26</a:t>
            </a:fld>
            <a:endParaRPr lang="en-US"/>
          </a:p>
        </p:txBody>
      </p:sp>
    </p:spTree>
    <p:extLst>
      <p:ext uri="{BB962C8B-B14F-4D97-AF65-F5344CB8AC3E}">
        <p14:creationId xmlns:p14="http://schemas.microsoft.com/office/powerpoint/2010/main" val="150572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27</a:t>
            </a:fld>
            <a:endParaRPr lang="en-US"/>
          </a:p>
        </p:txBody>
      </p:sp>
    </p:spTree>
    <p:extLst>
      <p:ext uri="{BB962C8B-B14F-4D97-AF65-F5344CB8AC3E}">
        <p14:creationId xmlns:p14="http://schemas.microsoft.com/office/powerpoint/2010/main" val="171526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Stress here the importance of making sure that users know what email their account uses (and that it is active) so that they are able to get the notification.</a:t>
            </a:r>
          </a:p>
        </p:txBody>
      </p:sp>
      <p:sp>
        <p:nvSpPr>
          <p:cNvPr id="4" name="Slide Number Placeholder 3"/>
          <p:cNvSpPr>
            <a:spLocks noGrp="1"/>
          </p:cNvSpPr>
          <p:nvPr>
            <p:ph type="sldNum" sz="quarter" idx="5"/>
          </p:nvPr>
        </p:nvSpPr>
        <p:spPr/>
        <p:txBody>
          <a:bodyPr/>
          <a:lstStyle/>
          <a:p>
            <a:fld id="{11C28086-E245-45C9-B44A-13FF3C6F493D}" type="slidenum">
              <a:rPr lang="en-US" smtClean="0"/>
              <a:t>30</a:t>
            </a:fld>
            <a:endParaRPr lang="en-US"/>
          </a:p>
        </p:txBody>
      </p:sp>
    </p:spTree>
    <p:extLst>
      <p:ext uri="{BB962C8B-B14F-4D97-AF65-F5344CB8AC3E}">
        <p14:creationId xmlns:p14="http://schemas.microsoft.com/office/powerpoint/2010/main" val="357612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32</a:t>
            </a:fld>
            <a:endParaRPr lang="en-US"/>
          </a:p>
        </p:txBody>
      </p:sp>
    </p:spTree>
    <p:extLst>
      <p:ext uri="{BB962C8B-B14F-4D97-AF65-F5344CB8AC3E}">
        <p14:creationId xmlns:p14="http://schemas.microsoft.com/office/powerpoint/2010/main" val="339008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6761-68CD-0940-55B1-3D8A3E27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3772-40F7-D22D-AD97-C1F05DF64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68215-A169-04AF-13F3-EE94A36BD60E}"/>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068610A7-0AD5-29EE-64F8-D5634341DF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19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5</a:t>
            </a:fld>
            <a:endParaRPr lang="en-US"/>
          </a:p>
        </p:txBody>
      </p:sp>
    </p:spTree>
    <p:extLst>
      <p:ext uri="{BB962C8B-B14F-4D97-AF65-F5344CB8AC3E}">
        <p14:creationId xmlns:p14="http://schemas.microsoft.com/office/powerpoint/2010/main" val="122916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1352-84F7-73D3-0F64-A6ABEBFDA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70444-3C38-1F8B-2962-A48DE4971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7645B-C3AF-D06F-1E7A-A0C6C5F9EE57}"/>
              </a:ext>
            </a:extLst>
          </p:cNvPr>
          <p:cNvSpPr>
            <a:spLocks noGrp="1"/>
          </p:cNvSpPr>
          <p:nvPr>
            <p:ph type="body" idx="1"/>
          </p:nvPr>
        </p:nvSpPr>
        <p:spPr/>
        <p:txBody>
          <a:bodyPr/>
          <a:lstStyle/>
          <a:p>
            <a:r>
              <a:rPr lang="en-US"/>
              <a:t>Note: Stress that no other functionality on the D-38 has changed, including how it is accessed.</a:t>
            </a:r>
          </a:p>
        </p:txBody>
      </p:sp>
      <p:sp>
        <p:nvSpPr>
          <p:cNvPr id="4" name="Slide Number Placeholder 3">
            <a:extLst>
              <a:ext uri="{FF2B5EF4-FFF2-40B4-BE49-F238E27FC236}">
                <a16:creationId xmlns:a16="http://schemas.microsoft.com/office/drawing/2014/main" id="{E16AA1E2-63BD-A039-3C0D-4D199352BC56}"/>
              </a:ext>
            </a:extLst>
          </p:cNvPr>
          <p:cNvSpPr>
            <a:spLocks noGrp="1"/>
          </p:cNvSpPr>
          <p:nvPr>
            <p:ph type="sldNum" sz="quarter" idx="5"/>
          </p:nvPr>
        </p:nvSpPr>
        <p:spPr/>
        <p:txBody>
          <a:bodyPr/>
          <a:lstStyle/>
          <a:p>
            <a:fld id="{11C28086-E245-45C9-B44A-13FF3C6F493D}" type="slidenum">
              <a:rPr lang="en-US" smtClean="0"/>
              <a:t>9</a:t>
            </a:fld>
            <a:endParaRPr lang="en-US"/>
          </a:p>
        </p:txBody>
      </p:sp>
    </p:spTree>
    <p:extLst>
      <p:ext uri="{BB962C8B-B14F-4D97-AF65-F5344CB8AC3E}">
        <p14:creationId xmlns:p14="http://schemas.microsoft.com/office/powerpoint/2010/main" val="299857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Stress that no other functionality on the D-38 has changed, including how it is accessed.</a:t>
            </a:r>
          </a:p>
        </p:txBody>
      </p:sp>
      <p:sp>
        <p:nvSpPr>
          <p:cNvPr id="4" name="Slide Number Placeholder 3"/>
          <p:cNvSpPr>
            <a:spLocks noGrp="1"/>
          </p:cNvSpPr>
          <p:nvPr>
            <p:ph type="sldNum" sz="quarter" idx="5"/>
          </p:nvPr>
        </p:nvSpPr>
        <p:spPr/>
        <p:txBody>
          <a:bodyPr/>
          <a:lstStyle/>
          <a:p>
            <a:fld id="{11C28086-E245-45C9-B44A-13FF3C6F493D}" type="slidenum">
              <a:rPr lang="en-US" smtClean="0"/>
              <a:t>10</a:t>
            </a:fld>
            <a:endParaRPr lang="en-US"/>
          </a:p>
        </p:txBody>
      </p:sp>
    </p:spTree>
    <p:extLst>
      <p:ext uri="{BB962C8B-B14F-4D97-AF65-F5344CB8AC3E}">
        <p14:creationId xmlns:p14="http://schemas.microsoft.com/office/powerpoint/2010/main" val="22145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11</a:t>
            </a:fld>
            <a:endParaRPr lang="en-US"/>
          </a:p>
        </p:txBody>
      </p:sp>
    </p:spTree>
    <p:extLst>
      <p:ext uri="{BB962C8B-B14F-4D97-AF65-F5344CB8AC3E}">
        <p14:creationId xmlns:p14="http://schemas.microsoft.com/office/powerpoint/2010/main" val="204754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include the purpose of the insurer and TPA info forms, how to complete the form, update it, etc. Scenario where multiple people may need to go in and fill out their contact information</a:t>
            </a:r>
          </a:p>
        </p:txBody>
      </p:sp>
      <p:sp>
        <p:nvSpPr>
          <p:cNvPr id="4" name="Slide Number Placeholder 3"/>
          <p:cNvSpPr>
            <a:spLocks noGrp="1"/>
          </p:cNvSpPr>
          <p:nvPr>
            <p:ph type="sldNum" sz="quarter" idx="5"/>
          </p:nvPr>
        </p:nvSpPr>
        <p:spPr/>
        <p:txBody>
          <a:bodyPr/>
          <a:lstStyle/>
          <a:p>
            <a:fld id="{11C28086-E245-45C9-B44A-13FF3C6F493D}" type="slidenum">
              <a:rPr lang="en-US" smtClean="0"/>
              <a:t>12</a:t>
            </a:fld>
            <a:endParaRPr lang="en-US"/>
          </a:p>
        </p:txBody>
      </p:sp>
    </p:spTree>
    <p:extLst>
      <p:ext uri="{BB962C8B-B14F-4D97-AF65-F5344CB8AC3E}">
        <p14:creationId xmlns:p14="http://schemas.microsoft.com/office/powerpoint/2010/main" val="425774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015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7">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5" r:id="rId94"/>
    <p:sldLayoutId id="2147483754" r:id="rId95"/>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AB02D8-224E-1EAB-1DBD-91E8B111A899}"/>
              </a:ext>
            </a:extLst>
          </p:cNvPr>
          <p:cNvSpPr>
            <a:spLocks noGrp="1"/>
          </p:cNvSpPr>
          <p:nvPr>
            <p:ph type="body" sz="quarter" idx="18"/>
          </p:nvPr>
        </p:nvSpPr>
        <p:spPr/>
        <p:txBody>
          <a:bodyPr/>
          <a:lstStyle/>
          <a:p>
            <a:r>
              <a:rPr lang="en-US"/>
              <a:t>State of Nevada Workers’ Compensation Section (WCS)</a:t>
            </a:r>
          </a:p>
        </p:txBody>
      </p:sp>
      <p:sp>
        <p:nvSpPr>
          <p:cNvPr id="6" name="Title 5">
            <a:extLst>
              <a:ext uri="{FF2B5EF4-FFF2-40B4-BE49-F238E27FC236}">
                <a16:creationId xmlns:a16="http://schemas.microsoft.com/office/drawing/2014/main" id="{278FCAF4-D5A0-CA22-779D-FB7F0D3C9288}"/>
              </a:ext>
            </a:extLst>
          </p:cNvPr>
          <p:cNvSpPr>
            <a:spLocks noGrp="1"/>
          </p:cNvSpPr>
          <p:nvPr>
            <p:ph type="title"/>
          </p:nvPr>
        </p:nvSpPr>
        <p:spPr/>
        <p:txBody>
          <a:bodyPr/>
          <a:lstStyle/>
          <a:p>
            <a:r>
              <a:rPr lang="en-US"/>
              <a:t>CARDS 202: D-38, OD-8, and External Reporting </a:t>
            </a:r>
          </a:p>
        </p:txBody>
      </p:sp>
      <p:sp>
        <p:nvSpPr>
          <p:cNvPr id="7" name="Text Placeholder 6">
            <a:extLst>
              <a:ext uri="{FF2B5EF4-FFF2-40B4-BE49-F238E27FC236}">
                <a16:creationId xmlns:a16="http://schemas.microsoft.com/office/drawing/2014/main" id="{B32CB3DB-32BA-57B2-B8CD-9EB4096446B7}"/>
              </a:ext>
            </a:extLst>
          </p:cNvPr>
          <p:cNvSpPr>
            <a:spLocks noGrp="1"/>
          </p:cNvSpPr>
          <p:nvPr>
            <p:ph type="body" sz="quarter" idx="17"/>
          </p:nvPr>
        </p:nvSpPr>
        <p:spPr/>
        <p:txBody>
          <a:bodyPr/>
          <a:lstStyle/>
          <a:p>
            <a:r>
              <a:rPr lang="en-US"/>
              <a:t>CARDS Enhancements 2025</a:t>
            </a:r>
          </a:p>
        </p:txBody>
      </p:sp>
    </p:spTree>
    <p:extLst>
      <p:ext uri="{BB962C8B-B14F-4D97-AF65-F5344CB8AC3E}">
        <p14:creationId xmlns:p14="http://schemas.microsoft.com/office/powerpoint/2010/main" val="188001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If the NAICS code does not exist on the Employer, the NAICS code can be added manually with the help of the NAICS Code Lookup modal. The user can select the “+ NAICS Code” button and filter on the different NAICS Industry to select the most appropriate industry for the Employer on the claim.</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Updates to the D-38 (Claims Indexing) Webform</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NAICS CODE LOOKUP</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pic>
        <p:nvPicPr>
          <p:cNvPr id="7" name="Picture 6">
            <a:extLst>
              <a:ext uri="{FF2B5EF4-FFF2-40B4-BE49-F238E27FC236}">
                <a16:creationId xmlns:a16="http://schemas.microsoft.com/office/drawing/2014/main" id="{63E8C983-DF92-2641-208D-C94981118328}"/>
              </a:ext>
            </a:extLst>
          </p:cNvPr>
          <p:cNvPicPr>
            <a:picLocks noChangeAspect="1"/>
          </p:cNvPicPr>
          <p:nvPr/>
        </p:nvPicPr>
        <p:blipFill>
          <a:blip r:embed="rId3"/>
          <a:stretch>
            <a:fillRect/>
          </a:stretch>
        </p:blipFill>
        <p:spPr>
          <a:xfrm>
            <a:off x="393112" y="2641347"/>
            <a:ext cx="9054790" cy="1535586"/>
          </a:xfrm>
          <a:prstGeom prst="rect">
            <a:avLst/>
          </a:prstGeom>
          <a:ln>
            <a:solidFill>
              <a:schemeClr val="accent4"/>
            </a:solidFill>
          </a:ln>
        </p:spPr>
      </p:pic>
      <p:pic>
        <p:nvPicPr>
          <p:cNvPr id="9" name="Picture 8">
            <a:extLst>
              <a:ext uri="{FF2B5EF4-FFF2-40B4-BE49-F238E27FC236}">
                <a16:creationId xmlns:a16="http://schemas.microsoft.com/office/drawing/2014/main" id="{524E7B25-39F5-4137-CD41-1BFE24DF662A}"/>
              </a:ext>
            </a:extLst>
          </p:cNvPr>
          <p:cNvPicPr>
            <a:picLocks noChangeAspect="1"/>
          </p:cNvPicPr>
          <p:nvPr/>
        </p:nvPicPr>
        <p:blipFill>
          <a:blip r:embed="rId4"/>
          <a:stretch>
            <a:fillRect/>
          </a:stretch>
        </p:blipFill>
        <p:spPr>
          <a:xfrm>
            <a:off x="6006790" y="3264100"/>
            <a:ext cx="5241970" cy="2924272"/>
          </a:xfrm>
          <a:prstGeom prst="rect">
            <a:avLst/>
          </a:prstGeom>
          <a:ln w="28575">
            <a:solidFill>
              <a:schemeClr val="accent6"/>
            </a:solidFill>
          </a:ln>
        </p:spPr>
      </p:pic>
      <p:sp>
        <p:nvSpPr>
          <p:cNvPr id="10" name="Rectangle 9">
            <a:extLst>
              <a:ext uri="{FF2B5EF4-FFF2-40B4-BE49-F238E27FC236}">
                <a16:creationId xmlns:a16="http://schemas.microsoft.com/office/drawing/2014/main" id="{5860E071-A190-1D91-1415-0C0E98244479}"/>
              </a:ext>
            </a:extLst>
          </p:cNvPr>
          <p:cNvSpPr/>
          <p:nvPr/>
        </p:nvSpPr>
        <p:spPr>
          <a:xfrm>
            <a:off x="4943707" y="3740643"/>
            <a:ext cx="973874"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12" name="Straight Connector 11">
            <a:extLst>
              <a:ext uri="{FF2B5EF4-FFF2-40B4-BE49-F238E27FC236}">
                <a16:creationId xmlns:a16="http://schemas.microsoft.com/office/drawing/2014/main" id="{3CB9D117-76FF-0708-5987-9DD224AAA817}"/>
              </a:ext>
            </a:extLst>
          </p:cNvPr>
          <p:cNvCxnSpPr>
            <a:endCxn id="9" idx="1"/>
          </p:cNvCxnSpPr>
          <p:nvPr/>
        </p:nvCxnSpPr>
        <p:spPr>
          <a:xfrm>
            <a:off x="5434361" y="4102150"/>
            <a:ext cx="572429" cy="624086"/>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3" name="Right Triangle 12">
            <a:extLst>
              <a:ext uri="{FF2B5EF4-FFF2-40B4-BE49-F238E27FC236}">
                <a16:creationId xmlns:a16="http://schemas.microsoft.com/office/drawing/2014/main" id="{DAEE1CB4-8259-23D6-E90D-E5E97D1C6A25}"/>
              </a:ext>
            </a:extLst>
          </p:cNvPr>
          <p:cNvSpPr/>
          <p:nvPr/>
        </p:nvSpPr>
        <p:spPr>
          <a:xfrm rot="10800000">
            <a:off x="11382373" y="-2"/>
            <a:ext cx="809626" cy="685801"/>
          </a:xfrm>
          <a:prstGeom prst="rtTriangle">
            <a:avLst/>
          </a:prstGeom>
          <a:solidFill>
            <a:srgbClr val="FF9F9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4" name="Graphic 13" descr="Star with solid fill">
            <a:extLst>
              <a:ext uri="{FF2B5EF4-FFF2-40B4-BE49-F238E27FC236}">
                <a16:creationId xmlns:a16="http://schemas.microsoft.com/office/drawing/2014/main" id="{79ADFB34-CC27-CDCB-656E-4058A82514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4907" y="0"/>
            <a:ext cx="407093" cy="407093"/>
          </a:xfrm>
          <a:prstGeom prst="rect">
            <a:avLst/>
          </a:prstGeom>
        </p:spPr>
      </p:pic>
    </p:spTree>
    <p:extLst>
      <p:ext uri="{BB962C8B-B14F-4D97-AF65-F5344CB8AC3E}">
        <p14:creationId xmlns:p14="http://schemas.microsoft.com/office/powerpoint/2010/main" val="349267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202: D-38, O-38, and External REPORTING</a:t>
            </a:r>
          </a:p>
        </p:txBody>
      </p:sp>
    </p:spTree>
    <p:extLst>
      <p:ext uri="{BB962C8B-B14F-4D97-AF65-F5344CB8AC3E}">
        <p14:creationId xmlns:p14="http://schemas.microsoft.com/office/powerpoint/2010/main" val="278398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64B46-0068-6205-735A-4C4963A402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689117-1C98-39D1-909A-717FE97A683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CDCCCD17-5B79-CF5E-7E7A-357D9A4218F5}"/>
              </a:ext>
            </a:extLst>
          </p:cNvPr>
          <p:cNvSpPr>
            <a:spLocks noGrp="1"/>
          </p:cNvSpPr>
          <p:nvPr>
            <p:ph type="body" sz="quarter" idx="19"/>
          </p:nvPr>
        </p:nvSpPr>
        <p:spPr/>
        <p:txBody>
          <a:bodyPr/>
          <a:lstStyle/>
          <a:p>
            <a:r>
              <a:rPr lang="en-US">
                <a:latin typeface="Aptos" panose="020B0004020202020204" pitchFamily="34" charset="0"/>
              </a:rPr>
              <a:t>OCCUPATIONAL DISEASE REPORT</a:t>
            </a:r>
          </a:p>
        </p:txBody>
      </p:sp>
      <p:sp>
        <p:nvSpPr>
          <p:cNvPr id="4" name="Title 3">
            <a:extLst>
              <a:ext uri="{FF2B5EF4-FFF2-40B4-BE49-F238E27FC236}">
                <a16:creationId xmlns:a16="http://schemas.microsoft.com/office/drawing/2014/main" id="{2D0C16B9-07F4-A19A-F34F-376BB2044345}"/>
              </a:ext>
            </a:extLst>
          </p:cNvPr>
          <p:cNvSpPr>
            <a:spLocks noGrp="1"/>
          </p:cNvSpPr>
          <p:nvPr>
            <p:ph type="title"/>
          </p:nvPr>
        </p:nvSpPr>
        <p:spPr/>
        <p:txBody>
          <a:bodyPr/>
          <a:lstStyle/>
          <a:p>
            <a:r>
              <a:rPr lang="en-US">
                <a:latin typeface="Aptos" panose="020B0004020202020204" pitchFamily="34" charset="0"/>
              </a:rPr>
              <a:t>OD-8 Webform</a:t>
            </a:r>
          </a:p>
        </p:txBody>
      </p:sp>
      <p:pic>
        <p:nvPicPr>
          <p:cNvPr id="6" name="Picture Placeholder 8">
            <a:extLst>
              <a:ext uri="{FF2B5EF4-FFF2-40B4-BE49-F238E27FC236}">
                <a16:creationId xmlns:a16="http://schemas.microsoft.com/office/drawing/2014/main" id="{3DABB4D3-1F22-8EB5-7EE2-D8AA102694A0}"/>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4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OD-8 webform overview</a:t>
            </a:r>
          </a:p>
          <a:p>
            <a:r>
              <a:rPr lang="en-US"/>
              <a:t>Navigation and permissions</a:t>
            </a:r>
          </a:p>
          <a:p>
            <a:pPr marL="0" indent="0">
              <a:buNone/>
            </a:pPr>
            <a:endParaRPr lang="en-US"/>
          </a:p>
          <a:p>
            <a:endParaRPr lang="en-US"/>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be able to access and complete the OD-8 webform.</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OD-8 Webform </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5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390993"/>
            <a:ext cx="10972800" cy="566309"/>
          </a:xfrm>
        </p:spPr>
        <p:txBody>
          <a:bodyPr/>
          <a:lstStyle/>
          <a:p>
            <a:r>
              <a:rPr lang="en-US" dirty="0">
                <a:latin typeface="Aptos" panose="020B0004020202020204" pitchFamily="34" charset="0"/>
              </a:rPr>
              <a:t>The CARDS enhancements include moving the OD-8 Webform paper submissions to an online webform. External users with the proper permissions will be able to search on an indexed claim to either submit an initial report, an update, or submit a statement of inactivity for the calendar year. </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OD-8 (Occupational Disease) Webform</a:t>
            </a:r>
          </a:p>
        </p:txBody>
      </p:sp>
      <p:pic>
        <p:nvPicPr>
          <p:cNvPr id="6" name="Picture 5">
            <a:extLst>
              <a:ext uri="{FF2B5EF4-FFF2-40B4-BE49-F238E27FC236}">
                <a16:creationId xmlns:a16="http://schemas.microsoft.com/office/drawing/2014/main" id="{1AC8EE6C-6195-69E2-39CB-C495672AC79C}"/>
              </a:ext>
            </a:extLst>
          </p:cNvPr>
          <p:cNvPicPr>
            <a:picLocks noChangeAspect="1"/>
          </p:cNvPicPr>
          <p:nvPr/>
        </p:nvPicPr>
        <p:blipFill>
          <a:blip r:embed="rId2"/>
          <a:stretch>
            <a:fillRect/>
          </a:stretch>
        </p:blipFill>
        <p:spPr>
          <a:xfrm>
            <a:off x="609600" y="2521572"/>
            <a:ext cx="4055120" cy="3488126"/>
          </a:xfrm>
          <a:prstGeom prst="rect">
            <a:avLst/>
          </a:prstGeom>
          <a:ln>
            <a:solidFill>
              <a:schemeClr val="accent4"/>
            </a:solidFill>
          </a:ln>
        </p:spPr>
      </p:pic>
      <p:cxnSp>
        <p:nvCxnSpPr>
          <p:cNvPr id="14" name="Straight Arrow Connector 13">
            <a:extLst>
              <a:ext uri="{FF2B5EF4-FFF2-40B4-BE49-F238E27FC236}">
                <a16:creationId xmlns:a16="http://schemas.microsoft.com/office/drawing/2014/main" id="{CC3744F5-8BF4-3D22-4228-1F34C84FB217}"/>
              </a:ext>
            </a:extLst>
          </p:cNvPr>
          <p:cNvCxnSpPr>
            <a:cxnSpLocks/>
            <a:stCxn id="6" idx="3"/>
          </p:cNvCxnSpPr>
          <p:nvPr/>
        </p:nvCxnSpPr>
        <p:spPr>
          <a:xfrm>
            <a:off x="4664720" y="4265635"/>
            <a:ext cx="704832"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2">
            <a:extLst>
              <a:ext uri="{FF2B5EF4-FFF2-40B4-BE49-F238E27FC236}">
                <a16:creationId xmlns:a16="http://schemas.microsoft.com/office/drawing/2014/main" id="{4AEB34AD-9695-BEAB-94D0-136E50D75877}"/>
              </a:ext>
            </a:extLst>
          </p:cNvPr>
          <p:cNvGrpSpPr>
            <a:grpSpLocks/>
          </p:cNvGrpSpPr>
          <p:nvPr/>
        </p:nvGrpSpPr>
        <p:grpSpPr bwMode="auto">
          <a:xfrm>
            <a:off x="5412386" y="3018031"/>
            <a:ext cx="6614908" cy="2495207"/>
            <a:chOff x="105670350" y="108588252"/>
            <a:chExt cx="9052560" cy="3201515"/>
          </a:xfrm>
        </p:grpSpPr>
        <p:pic>
          <p:nvPicPr>
            <p:cNvPr id="1027" name="Picture 3">
              <a:extLst>
                <a:ext uri="{FF2B5EF4-FFF2-40B4-BE49-F238E27FC236}">
                  <a16:creationId xmlns:a16="http://schemas.microsoft.com/office/drawing/2014/main" id="{64C77704-675B-11DE-007A-6CC8DB860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0350" y="108588252"/>
              <a:ext cx="9052560" cy="32015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4">
              <a:extLst>
                <a:ext uri="{FF2B5EF4-FFF2-40B4-BE49-F238E27FC236}">
                  <a16:creationId xmlns:a16="http://schemas.microsoft.com/office/drawing/2014/main" id="{3CED9F07-C2C2-1490-C076-4A516EFB41F2}"/>
                </a:ext>
              </a:extLst>
            </p:cNvPr>
            <p:cNvSpPr>
              <a:spLocks noChangeArrowheads="1"/>
            </p:cNvSpPr>
            <p:nvPr/>
          </p:nvSpPr>
          <p:spPr bwMode="auto">
            <a:xfrm>
              <a:off x="113627338" y="108729518"/>
              <a:ext cx="672662" cy="126123"/>
            </a:xfrm>
            <a:prstGeom prst="rect">
              <a:avLst/>
            </a:prstGeom>
            <a:solidFill>
              <a:srgbClr val="34495E"/>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529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56DA3F-CB11-CB55-C344-80320E41F0F2}"/>
              </a:ext>
            </a:extLst>
          </p:cNvPr>
          <p:cNvSpPr>
            <a:spLocks noGrp="1"/>
          </p:cNvSpPr>
          <p:nvPr>
            <p:ph type="body" sz="quarter" idx="79"/>
          </p:nvPr>
        </p:nvSpPr>
        <p:spPr/>
        <p:txBody>
          <a:bodyPr/>
          <a:lstStyle/>
          <a:p>
            <a:r>
              <a:rPr lang="en-US"/>
              <a:t>Permissions to access the OD-8 can be granted by an admin user selecting the “D-38 – Claims Indexing Form” option. </a:t>
            </a:r>
          </a:p>
        </p:txBody>
      </p:sp>
      <p:sp>
        <p:nvSpPr>
          <p:cNvPr id="3" name="Title 2">
            <a:extLst>
              <a:ext uri="{FF2B5EF4-FFF2-40B4-BE49-F238E27FC236}">
                <a16:creationId xmlns:a16="http://schemas.microsoft.com/office/drawing/2014/main" id="{1C399366-55E8-259F-1CE3-22C7D40FA4AA}"/>
              </a:ext>
            </a:extLst>
          </p:cNvPr>
          <p:cNvSpPr>
            <a:spLocks noGrp="1"/>
          </p:cNvSpPr>
          <p:nvPr>
            <p:ph type="title"/>
          </p:nvPr>
        </p:nvSpPr>
        <p:spPr/>
        <p:txBody>
          <a:bodyPr/>
          <a:lstStyle/>
          <a:p>
            <a:r>
              <a:rPr lang="en-US"/>
              <a:t>OD-8 Webform Permissions</a:t>
            </a:r>
          </a:p>
        </p:txBody>
      </p:sp>
      <p:pic>
        <p:nvPicPr>
          <p:cNvPr id="6" name="Picture 5">
            <a:extLst>
              <a:ext uri="{FF2B5EF4-FFF2-40B4-BE49-F238E27FC236}">
                <a16:creationId xmlns:a16="http://schemas.microsoft.com/office/drawing/2014/main" id="{A54F24C0-B7AA-917A-4881-35432CCDF739}"/>
              </a:ext>
            </a:extLst>
          </p:cNvPr>
          <p:cNvPicPr>
            <a:picLocks noChangeAspect="1"/>
          </p:cNvPicPr>
          <p:nvPr/>
        </p:nvPicPr>
        <p:blipFill>
          <a:blip r:embed="rId2"/>
          <a:stretch>
            <a:fillRect/>
          </a:stretch>
        </p:blipFill>
        <p:spPr>
          <a:xfrm>
            <a:off x="1683835" y="1806637"/>
            <a:ext cx="7493618" cy="4061082"/>
          </a:xfrm>
          <a:prstGeom prst="rect">
            <a:avLst/>
          </a:prstGeom>
          <a:ln>
            <a:solidFill>
              <a:schemeClr val="accent4"/>
            </a:solidFill>
          </a:ln>
        </p:spPr>
      </p:pic>
      <p:sp>
        <p:nvSpPr>
          <p:cNvPr id="7" name="Rectangle 6">
            <a:extLst>
              <a:ext uri="{FF2B5EF4-FFF2-40B4-BE49-F238E27FC236}">
                <a16:creationId xmlns:a16="http://schemas.microsoft.com/office/drawing/2014/main" id="{1DE8C835-02FF-3393-11B0-23DCCDA075DE}"/>
              </a:ext>
            </a:extLst>
          </p:cNvPr>
          <p:cNvSpPr/>
          <p:nvPr/>
        </p:nvSpPr>
        <p:spPr>
          <a:xfrm>
            <a:off x="1776759" y="3837179"/>
            <a:ext cx="1516568" cy="251602"/>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42346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449D-640D-D842-A190-A79F8DA8CE19}"/>
              </a:ext>
            </a:extLst>
          </p:cNvPr>
          <p:cNvSpPr>
            <a:spLocks noGrp="1"/>
          </p:cNvSpPr>
          <p:nvPr>
            <p:ph type="title"/>
          </p:nvPr>
        </p:nvSpPr>
        <p:spPr/>
        <p:txBody>
          <a:bodyPr/>
          <a:lstStyle/>
          <a:p>
            <a:r>
              <a:rPr lang="en-US"/>
              <a:t>Navigating to the OD-8 Webform</a:t>
            </a:r>
          </a:p>
        </p:txBody>
      </p:sp>
      <p:pic>
        <p:nvPicPr>
          <p:cNvPr id="3" name="Picture 2">
            <a:extLst>
              <a:ext uri="{FF2B5EF4-FFF2-40B4-BE49-F238E27FC236}">
                <a16:creationId xmlns:a16="http://schemas.microsoft.com/office/drawing/2014/main" id="{87056709-3E58-96AF-A5B2-042FA5D96432}"/>
              </a:ext>
            </a:extLst>
          </p:cNvPr>
          <p:cNvPicPr>
            <a:picLocks noChangeAspect="1"/>
          </p:cNvPicPr>
          <p:nvPr/>
        </p:nvPicPr>
        <p:blipFill>
          <a:blip r:embed="rId2"/>
          <a:stretch>
            <a:fillRect/>
          </a:stretch>
        </p:blipFill>
        <p:spPr>
          <a:xfrm>
            <a:off x="275161" y="1790492"/>
            <a:ext cx="2010065" cy="4381708"/>
          </a:xfrm>
          <a:prstGeom prst="rect">
            <a:avLst/>
          </a:prstGeom>
          <a:ln>
            <a:solidFill>
              <a:schemeClr val="accent4"/>
            </a:solidFill>
          </a:ln>
        </p:spPr>
      </p:pic>
      <p:pic>
        <p:nvPicPr>
          <p:cNvPr id="5" name="Picture 4">
            <a:extLst>
              <a:ext uri="{FF2B5EF4-FFF2-40B4-BE49-F238E27FC236}">
                <a16:creationId xmlns:a16="http://schemas.microsoft.com/office/drawing/2014/main" id="{CFBE8E46-3521-CB9F-B1BA-9F644E6410CA}"/>
              </a:ext>
            </a:extLst>
          </p:cNvPr>
          <p:cNvPicPr>
            <a:picLocks noChangeAspect="1"/>
          </p:cNvPicPr>
          <p:nvPr/>
        </p:nvPicPr>
        <p:blipFill>
          <a:blip r:embed="rId3"/>
          <a:stretch>
            <a:fillRect/>
          </a:stretch>
        </p:blipFill>
        <p:spPr>
          <a:xfrm>
            <a:off x="3579544" y="3381152"/>
            <a:ext cx="8229600" cy="1905759"/>
          </a:xfrm>
          <a:prstGeom prst="rect">
            <a:avLst/>
          </a:prstGeom>
          <a:ln w="28575">
            <a:solidFill>
              <a:schemeClr val="accent6"/>
            </a:solidFill>
          </a:ln>
        </p:spPr>
      </p:pic>
      <p:sp>
        <p:nvSpPr>
          <p:cNvPr id="6" name="Rectangle 5">
            <a:extLst>
              <a:ext uri="{FF2B5EF4-FFF2-40B4-BE49-F238E27FC236}">
                <a16:creationId xmlns:a16="http://schemas.microsoft.com/office/drawing/2014/main" id="{12EE1BFB-4B9D-C52D-B394-42658C58DC15}"/>
              </a:ext>
            </a:extLst>
          </p:cNvPr>
          <p:cNvSpPr/>
          <p:nvPr/>
        </p:nvSpPr>
        <p:spPr>
          <a:xfrm>
            <a:off x="382856" y="3248246"/>
            <a:ext cx="1728442"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8" name="Straight Connector 7">
            <a:extLst>
              <a:ext uri="{FF2B5EF4-FFF2-40B4-BE49-F238E27FC236}">
                <a16:creationId xmlns:a16="http://schemas.microsoft.com/office/drawing/2014/main" id="{98C68F3A-7CD8-A826-9C77-6312673B5E9C}"/>
              </a:ext>
            </a:extLst>
          </p:cNvPr>
          <p:cNvCxnSpPr>
            <a:cxnSpLocks/>
            <a:endCxn id="5" idx="1"/>
          </p:cNvCxnSpPr>
          <p:nvPr/>
        </p:nvCxnSpPr>
        <p:spPr>
          <a:xfrm>
            <a:off x="2111298" y="3429000"/>
            <a:ext cx="1468246" cy="905032"/>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4" name="Text Placeholder 3">
            <a:extLst>
              <a:ext uri="{FF2B5EF4-FFF2-40B4-BE49-F238E27FC236}">
                <a16:creationId xmlns:a16="http://schemas.microsoft.com/office/drawing/2014/main" id="{9E69390A-19BB-908A-6A85-42958061BE04}"/>
              </a:ext>
            </a:extLst>
          </p:cNvPr>
          <p:cNvSpPr txBox="1">
            <a:spLocks/>
          </p:cNvSpPr>
          <p:nvPr/>
        </p:nvSpPr>
        <p:spPr>
          <a:xfrm>
            <a:off x="609600" y="1323670"/>
            <a:ext cx="10972800" cy="566309"/>
          </a:xfrm>
          <a:prstGeom prst="rect">
            <a:avLst/>
          </a:prstGeom>
        </p:spPr>
        <p:txBody>
          <a:bodyPr/>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Users can select to Create a new OD-8, update an existing OD-8, or submit a Statement of Inactivity for the year. </a:t>
            </a:r>
          </a:p>
        </p:txBody>
      </p:sp>
    </p:spTree>
    <p:extLst>
      <p:ext uri="{BB962C8B-B14F-4D97-AF65-F5344CB8AC3E}">
        <p14:creationId xmlns:p14="http://schemas.microsoft.com/office/powerpoint/2010/main" val="313244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A0A282-020B-1030-5CDD-AEDAFA5666D4}"/>
              </a:ext>
            </a:extLst>
          </p:cNvPr>
          <p:cNvSpPr>
            <a:spLocks noGrp="1"/>
          </p:cNvSpPr>
          <p:nvPr>
            <p:ph type="body" sz="quarter" idx="79"/>
          </p:nvPr>
        </p:nvSpPr>
        <p:spPr/>
        <p:txBody>
          <a:bodyPr/>
          <a:lstStyle/>
          <a:p>
            <a:r>
              <a:rPr lang="en-US"/>
              <a:t>The OD-8 webform has two parts, first the claim search page where the OD-8 is linked to a specific claim, followed by the information page. The claim must be an Approved Claim (internal approval by WCS) that is the “Occupational Disease (617)” Type of Loss. </a:t>
            </a:r>
          </a:p>
        </p:txBody>
      </p:sp>
      <p:sp>
        <p:nvSpPr>
          <p:cNvPr id="2" name="Title 1">
            <a:extLst>
              <a:ext uri="{FF2B5EF4-FFF2-40B4-BE49-F238E27FC236}">
                <a16:creationId xmlns:a16="http://schemas.microsoft.com/office/drawing/2014/main" id="{A0C54B21-86C7-9F1B-91E8-1853EE05AB6C}"/>
              </a:ext>
            </a:extLst>
          </p:cNvPr>
          <p:cNvSpPr>
            <a:spLocks noGrp="1"/>
          </p:cNvSpPr>
          <p:nvPr>
            <p:ph type="title"/>
          </p:nvPr>
        </p:nvSpPr>
        <p:spPr/>
        <p:txBody>
          <a:bodyPr/>
          <a:lstStyle/>
          <a:p>
            <a:r>
              <a:rPr lang="en-US"/>
              <a:t>OD-8: Create Webform</a:t>
            </a:r>
          </a:p>
        </p:txBody>
      </p:sp>
      <p:pic>
        <p:nvPicPr>
          <p:cNvPr id="4" name="Picture 3">
            <a:extLst>
              <a:ext uri="{FF2B5EF4-FFF2-40B4-BE49-F238E27FC236}">
                <a16:creationId xmlns:a16="http://schemas.microsoft.com/office/drawing/2014/main" id="{1F755DE7-FE0B-BF7F-BFD7-3A6F6C944B2F}"/>
              </a:ext>
            </a:extLst>
          </p:cNvPr>
          <p:cNvPicPr>
            <a:picLocks noChangeAspect="1"/>
          </p:cNvPicPr>
          <p:nvPr/>
        </p:nvPicPr>
        <p:blipFill>
          <a:blip r:embed="rId2"/>
          <a:stretch>
            <a:fillRect/>
          </a:stretch>
        </p:blipFill>
        <p:spPr>
          <a:xfrm>
            <a:off x="1764354" y="2096962"/>
            <a:ext cx="8663291" cy="3863079"/>
          </a:xfrm>
          <a:prstGeom prst="rect">
            <a:avLst/>
          </a:prstGeom>
          <a:ln>
            <a:solidFill>
              <a:schemeClr val="accent4"/>
            </a:solidFill>
          </a:ln>
        </p:spPr>
      </p:pic>
    </p:spTree>
    <p:extLst>
      <p:ext uri="{BB962C8B-B14F-4D97-AF65-F5344CB8AC3E}">
        <p14:creationId xmlns:p14="http://schemas.microsoft.com/office/powerpoint/2010/main" val="311043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00BD2-CB7F-2BC1-9708-AA9354CFECA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679D46A-30C7-05C5-A5D2-781A883F4BC3}"/>
              </a:ext>
            </a:extLst>
          </p:cNvPr>
          <p:cNvSpPr>
            <a:spLocks noGrp="1"/>
          </p:cNvSpPr>
          <p:nvPr>
            <p:ph type="body" sz="quarter" idx="79"/>
          </p:nvPr>
        </p:nvSpPr>
        <p:spPr/>
        <p:txBody>
          <a:bodyPr/>
          <a:lstStyle/>
          <a:p>
            <a:r>
              <a:rPr lang="en-US"/>
              <a:t>Once a successful search has been completed, data related to the claim will prepopulate on the form, with a few additional fields to populate related to the OD-8 submission. Once you reach part two, you can fill out the form and submit or save the draft for later. Part 1 of the webform is required, regardless if completing an initial or update. </a:t>
            </a:r>
          </a:p>
        </p:txBody>
      </p:sp>
      <p:sp>
        <p:nvSpPr>
          <p:cNvPr id="2" name="Title 1">
            <a:extLst>
              <a:ext uri="{FF2B5EF4-FFF2-40B4-BE49-F238E27FC236}">
                <a16:creationId xmlns:a16="http://schemas.microsoft.com/office/drawing/2014/main" id="{54B0EA9D-90FA-D18C-CB7C-770F380FF0AD}"/>
              </a:ext>
            </a:extLst>
          </p:cNvPr>
          <p:cNvSpPr>
            <a:spLocks noGrp="1"/>
          </p:cNvSpPr>
          <p:nvPr>
            <p:ph type="title"/>
          </p:nvPr>
        </p:nvSpPr>
        <p:spPr/>
        <p:txBody>
          <a:bodyPr/>
          <a:lstStyle/>
          <a:p>
            <a:r>
              <a:rPr lang="en-US"/>
              <a:t>OD-8: Create Webform</a:t>
            </a:r>
          </a:p>
        </p:txBody>
      </p:sp>
      <p:pic>
        <p:nvPicPr>
          <p:cNvPr id="12" name="Picture 11">
            <a:extLst>
              <a:ext uri="{FF2B5EF4-FFF2-40B4-BE49-F238E27FC236}">
                <a16:creationId xmlns:a16="http://schemas.microsoft.com/office/drawing/2014/main" id="{E0D97E05-9C12-66DD-E0B9-44F07CFAE650}"/>
              </a:ext>
            </a:extLst>
          </p:cNvPr>
          <p:cNvPicPr>
            <a:picLocks noChangeAspect="1"/>
          </p:cNvPicPr>
          <p:nvPr/>
        </p:nvPicPr>
        <p:blipFill>
          <a:blip r:embed="rId2"/>
          <a:stretch>
            <a:fillRect/>
          </a:stretch>
        </p:blipFill>
        <p:spPr>
          <a:xfrm>
            <a:off x="2087822" y="2249423"/>
            <a:ext cx="8714289" cy="4138943"/>
          </a:xfrm>
          <a:prstGeom prst="rect">
            <a:avLst/>
          </a:prstGeom>
        </p:spPr>
      </p:pic>
    </p:spTree>
    <p:extLst>
      <p:ext uri="{BB962C8B-B14F-4D97-AF65-F5344CB8AC3E}">
        <p14:creationId xmlns:p14="http://schemas.microsoft.com/office/powerpoint/2010/main" val="272660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8DB9-DCEC-2980-D1B6-D54355FF637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3F75B6C-100F-626F-8E6E-BE1998C300E1}"/>
              </a:ext>
            </a:extLst>
          </p:cNvPr>
          <p:cNvSpPr>
            <a:spLocks noGrp="1"/>
          </p:cNvSpPr>
          <p:nvPr>
            <p:ph type="body" sz="quarter" idx="79"/>
          </p:nvPr>
        </p:nvSpPr>
        <p:spPr/>
        <p:txBody>
          <a:bodyPr/>
          <a:lstStyle/>
          <a:p>
            <a:r>
              <a:rPr lang="en-US"/>
              <a:t>If a claim already has an associated OD-8, external users will be required to submit an OD-8 Update webform. Using the search feature, the user can search on the claim where an OD-8 has already been created. </a:t>
            </a:r>
          </a:p>
        </p:txBody>
      </p:sp>
      <p:sp>
        <p:nvSpPr>
          <p:cNvPr id="2" name="Title 1">
            <a:extLst>
              <a:ext uri="{FF2B5EF4-FFF2-40B4-BE49-F238E27FC236}">
                <a16:creationId xmlns:a16="http://schemas.microsoft.com/office/drawing/2014/main" id="{ABBE6D24-D652-FE5D-0943-9BDE845963F9}"/>
              </a:ext>
            </a:extLst>
          </p:cNvPr>
          <p:cNvSpPr>
            <a:spLocks noGrp="1"/>
          </p:cNvSpPr>
          <p:nvPr>
            <p:ph type="title"/>
          </p:nvPr>
        </p:nvSpPr>
        <p:spPr/>
        <p:txBody>
          <a:bodyPr/>
          <a:lstStyle/>
          <a:p>
            <a:r>
              <a:rPr lang="en-US"/>
              <a:t>OD-8: Update Webform</a:t>
            </a:r>
          </a:p>
        </p:txBody>
      </p:sp>
      <p:pic>
        <p:nvPicPr>
          <p:cNvPr id="8" name="Picture 7">
            <a:extLst>
              <a:ext uri="{FF2B5EF4-FFF2-40B4-BE49-F238E27FC236}">
                <a16:creationId xmlns:a16="http://schemas.microsoft.com/office/drawing/2014/main" id="{ECDA63EA-EDAC-7676-2208-86ABF9205D5E}"/>
              </a:ext>
            </a:extLst>
          </p:cNvPr>
          <p:cNvPicPr>
            <a:picLocks noChangeAspect="1"/>
          </p:cNvPicPr>
          <p:nvPr/>
        </p:nvPicPr>
        <p:blipFill>
          <a:blip r:embed="rId2"/>
          <a:stretch>
            <a:fillRect/>
          </a:stretch>
        </p:blipFill>
        <p:spPr>
          <a:xfrm>
            <a:off x="1444752" y="2096962"/>
            <a:ext cx="9137904" cy="4194843"/>
          </a:xfrm>
          <a:prstGeom prst="rect">
            <a:avLst/>
          </a:prstGeom>
        </p:spPr>
      </p:pic>
    </p:spTree>
    <p:extLst>
      <p:ext uri="{BB962C8B-B14F-4D97-AF65-F5344CB8AC3E}">
        <p14:creationId xmlns:p14="http://schemas.microsoft.com/office/powerpoint/2010/main" val="255428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9E696A-9065-9FB4-B088-03AC50C5EB80}"/>
              </a:ext>
            </a:extLst>
          </p:cNvPr>
          <p:cNvSpPr>
            <a:spLocks noGrp="1"/>
          </p:cNvSpPr>
          <p:nvPr>
            <p:ph type="body" sz="quarter" idx="18"/>
          </p:nvPr>
        </p:nvSpPr>
        <p:spPr>
          <a:xfrm>
            <a:off x="924393" y="5932835"/>
            <a:ext cx="6041243" cy="411643"/>
          </a:xfrm>
        </p:spPr>
        <p:txBody>
          <a:bodyPr/>
          <a:lstStyle/>
          <a:p>
            <a:r>
              <a:rPr lang="en-US">
                <a:latin typeface="Aptos" panose="020B0004020202020204" pitchFamily="34" charset="0"/>
              </a:rPr>
              <a:t>Supporting the CARDS 2025 Enhancements Release</a:t>
            </a:r>
          </a:p>
        </p:txBody>
      </p:sp>
      <p:sp>
        <p:nvSpPr>
          <p:cNvPr id="7" name="Title 6">
            <a:extLst>
              <a:ext uri="{FF2B5EF4-FFF2-40B4-BE49-F238E27FC236}">
                <a16:creationId xmlns:a16="http://schemas.microsoft.com/office/drawing/2014/main" id="{75E2066C-3713-92DE-90BC-8DDDD4877D66}"/>
              </a:ext>
            </a:extLst>
          </p:cNvPr>
          <p:cNvSpPr>
            <a:spLocks noGrp="1"/>
          </p:cNvSpPr>
          <p:nvPr>
            <p:ph type="title"/>
          </p:nvPr>
        </p:nvSpPr>
        <p:spPr>
          <a:xfrm>
            <a:off x="827497" y="3772264"/>
            <a:ext cx="6560365" cy="2492990"/>
          </a:xfrm>
        </p:spPr>
        <p:txBody>
          <a:bodyPr/>
          <a:lstStyle/>
          <a:p>
            <a:r>
              <a:rPr lang="en-US">
                <a:latin typeface="Aptos" panose="020B0004020202020204" pitchFamily="34" charset="0"/>
              </a:rPr>
              <a:t>CARDS 202: D-38, OD-8, and External Reporting</a:t>
            </a:r>
          </a:p>
        </p:txBody>
      </p:sp>
      <p:sp>
        <p:nvSpPr>
          <p:cNvPr id="10" name="Text Placeholder 9">
            <a:extLst>
              <a:ext uri="{FF2B5EF4-FFF2-40B4-BE49-F238E27FC236}">
                <a16:creationId xmlns:a16="http://schemas.microsoft.com/office/drawing/2014/main" id="{8D0A7F50-A5F4-0E21-44E4-6416334D0722}"/>
              </a:ext>
            </a:extLst>
          </p:cNvPr>
          <p:cNvSpPr>
            <a:spLocks noGrp="1"/>
          </p:cNvSpPr>
          <p:nvPr>
            <p:ph type="body" sz="quarter" idx="19"/>
          </p:nvPr>
        </p:nvSpPr>
        <p:spPr>
          <a:xfrm>
            <a:off x="929368" y="3490860"/>
            <a:ext cx="6041243" cy="281404"/>
          </a:xfrm>
        </p:spPr>
        <p:txBody>
          <a:bodyPr/>
          <a:lstStyle/>
          <a:p>
            <a:r>
              <a:rPr lang="en-US">
                <a:latin typeface="Aptos" panose="020B0004020202020204" pitchFamily="34" charset="0"/>
              </a:rPr>
              <a:t>TRAINING MODULE</a:t>
            </a:r>
          </a:p>
        </p:txBody>
      </p:sp>
      <p:sp>
        <p:nvSpPr>
          <p:cNvPr id="4" name="TextBox 3">
            <a:extLst>
              <a:ext uri="{FF2B5EF4-FFF2-40B4-BE49-F238E27FC236}">
                <a16:creationId xmlns:a16="http://schemas.microsoft.com/office/drawing/2014/main" id="{65C37461-3E9D-AFC7-5092-1A3AE8E710C7}"/>
              </a:ext>
            </a:extLst>
          </p:cNvPr>
          <p:cNvSpPr txBox="1"/>
          <p:nvPr/>
        </p:nvSpPr>
        <p:spPr>
          <a:xfrm>
            <a:off x="3565281" y="5073162"/>
            <a:ext cx="0" cy="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a:latin typeface="Gibson" panose="02000000000000000000" pitchFamily="2" charset="77"/>
            </a:endParaRPr>
          </a:p>
        </p:txBody>
      </p:sp>
      <p:pic>
        <p:nvPicPr>
          <p:cNvPr id="9" name="Picture Placeholder 8">
            <a:extLst>
              <a:ext uri="{FF2B5EF4-FFF2-40B4-BE49-F238E27FC236}">
                <a16:creationId xmlns:a16="http://schemas.microsoft.com/office/drawing/2014/main" id="{2BE019B9-1AFA-DD21-36EC-829A2ECDA7C9}"/>
              </a:ext>
            </a:extLst>
          </p:cNvPr>
          <p:cNvPicPr>
            <a:picLocks noGrp="1" noChangeAspect="1"/>
          </p:cNvPicPr>
          <p:nvPr>
            <p:ph type="pic" sz="quarter" idx="13"/>
          </p:nvPr>
        </p:nvPicPr>
        <p:blipFill>
          <a:blip r:embed="rId3"/>
          <a:srcRect l="25676" r="25676"/>
          <a:stretch>
            <a:fillRect/>
          </a:stretch>
        </p:blipFill>
        <p:spPr/>
      </p:pic>
      <p:pic>
        <p:nvPicPr>
          <p:cNvPr id="2" name="Picture 1" descr="300 pixel state seal">
            <a:extLst>
              <a:ext uri="{FF2B5EF4-FFF2-40B4-BE49-F238E27FC236}">
                <a16:creationId xmlns:a16="http://schemas.microsoft.com/office/drawing/2014/main" id="{0E6EF5A4-72B0-12C9-A389-5261BC02A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393" y="1934994"/>
            <a:ext cx="1222711" cy="1222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DA2280F-6DB8-6DAC-9C95-22695556372A}"/>
              </a:ext>
            </a:extLst>
          </p:cNvPr>
          <p:cNvSpPr/>
          <p:nvPr/>
        </p:nvSpPr>
        <p:spPr>
          <a:xfrm>
            <a:off x="795403" y="507304"/>
            <a:ext cx="2167002" cy="75782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55920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21BF-77FC-8BE4-C809-271A36EAC5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4FF6B5-2586-13DE-8F6D-147AB9A48700}"/>
              </a:ext>
            </a:extLst>
          </p:cNvPr>
          <p:cNvSpPr>
            <a:spLocks noGrp="1"/>
          </p:cNvSpPr>
          <p:nvPr>
            <p:ph type="body" sz="quarter" idx="79"/>
          </p:nvPr>
        </p:nvSpPr>
        <p:spPr/>
        <p:txBody>
          <a:bodyPr/>
          <a:lstStyle/>
          <a:p>
            <a:r>
              <a:rPr lang="en-US" dirty="0"/>
              <a:t>Data that had been previously submitted on the OD-8 Create form will now be populated on the Update form, allowing the user to update the information as needed. </a:t>
            </a:r>
          </a:p>
        </p:txBody>
      </p:sp>
      <p:sp>
        <p:nvSpPr>
          <p:cNvPr id="2" name="Title 1">
            <a:extLst>
              <a:ext uri="{FF2B5EF4-FFF2-40B4-BE49-F238E27FC236}">
                <a16:creationId xmlns:a16="http://schemas.microsoft.com/office/drawing/2014/main" id="{EEF8A1B6-B774-626D-AE71-9C2923E6EF0A}"/>
              </a:ext>
            </a:extLst>
          </p:cNvPr>
          <p:cNvSpPr>
            <a:spLocks noGrp="1"/>
          </p:cNvSpPr>
          <p:nvPr>
            <p:ph type="title"/>
          </p:nvPr>
        </p:nvSpPr>
        <p:spPr/>
        <p:txBody>
          <a:bodyPr/>
          <a:lstStyle/>
          <a:p>
            <a:r>
              <a:rPr lang="en-US"/>
              <a:t>OD-8: Update Webform</a:t>
            </a:r>
          </a:p>
        </p:txBody>
      </p:sp>
      <p:pic>
        <p:nvPicPr>
          <p:cNvPr id="8" name="Picture 7">
            <a:extLst>
              <a:ext uri="{FF2B5EF4-FFF2-40B4-BE49-F238E27FC236}">
                <a16:creationId xmlns:a16="http://schemas.microsoft.com/office/drawing/2014/main" id="{90FF21F6-F467-C311-133F-0ED04E048BA5}"/>
              </a:ext>
            </a:extLst>
          </p:cNvPr>
          <p:cNvPicPr>
            <a:picLocks noChangeAspect="1"/>
          </p:cNvPicPr>
          <p:nvPr/>
        </p:nvPicPr>
        <p:blipFill>
          <a:blip r:embed="rId2"/>
          <a:stretch>
            <a:fillRect/>
          </a:stretch>
        </p:blipFill>
        <p:spPr>
          <a:xfrm>
            <a:off x="1522476" y="1987234"/>
            <a:ext cx="9147048" cy="4110106"/>
          </a:xfrm>
          <a:prstGeom prst="rect">
            <a:avLst/>
          </a:prstGeom>
        </p:spPr>
      </p:pic>
    </p:spTree>
    <p:extLst>
      <p:ext uri="{BB962C8B-B14F-4D97-AF65-F5344CB8AC3E}">
        <p14:creationId xmlns:p14="http://schemas.microsoft.com/office/powerpoint/2010/main" val="374740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2946-EAAC-5368-32DD-24D36FE2CB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4189934-69E8-D565-903E-2EDFEB012EFB}"/>
              </a:ext>
            </a:extLst>
          </p:cNvPr>
          <p:cNvSpPr>
            <a:spLocks noGrp="1"/>
          </p:cNvSpPr>
          <p:nvPr>
            <p:ph type="body" sz="quarter" idx="79"/>
          </p:nvPr>
        </p:nvSpPr>
        <p:spPr/>
        <p:txBody>
          <a:bodyPr/>
          <a:lstStyle/>
          <a:p>
            <a:r>
              <a:rPr lang="en-US"/>
              <a:t>A statement of inactivity can be submitted for a calendar year if there was no occupational disease claims activity. If a statement of inactivity has already been reported for the calendar year selected, a message with populate notifying the user.  </a:t>
            </a:r>
          </a:p>
        </p:txBody>
      </p:sp>
      <p:sp>
        <p:nvSpPr>
          <p:cNvPr id="2" name="Title 1">
            <a:extLst>
              <a:ext uri="{FF2B5EF4-FFF2-40B4-BE49-F238E27FC236}">
                <a16:creationId xmlns:a16="http://schemas.microsoft.com/office/drawing/2014/main" id="{FB9A4C06-A2E0-1B4B-8199-D1CF8D5E3637}"/>
              </a:ext>
            </a:extLst>
          </p:cNvPr>
          <p:cNvSpPr>
            <a:spLocks noGrp="1"/>
          </p:cNvSpPr>
          <p:nvPr>
            <p:ph type="title"/>
          </p:nvPr>
        </p:nvSpPr>
        <p:spPr/>
        <p:txBody>
          <a:bodyPr/>
          <a:lstStyle/>
          <a:p>
            <a:r>
              <a:rPr lang="en-US"/>
              <a:t>OD-8: Statement of Inactivity </a:t>
            </a:r>
          </a:p>
        </p:txBody>
      </p:sp>
      <p:pic>
        <p:nvPicPr>
          <p:cNvPr id="8" name="Picture 7">
            <a:extLst>
              <a:ext uri="{FF2B5EF4-FFF2-40B4-BE49-F238E27FC236}">
                <a16:creationId xmlns:a16="http://schemas.microsoft.com/office/drawing/2014/main" id="{808136A3-0C80-822B-5707-678972C313C2}"/>
              </a:ext>
            </a:extLst>
          </p:cNvPr>
          <p:cNvPicPr>
            <a:picLocks noChangeAspect="1"/>
          </p:cNvPicPr>
          <p:nvPr/>
        </p:nvPicPr>
        <p:blipFill>
          <a:blip r:embed="rId2"/>
          <a:stretch>
            <a:fillRect/>
          </a:stretch>
        </p:blipFill>
        <p:spPr>
          <a:xfrm>
            <a:off x="739325" y="2691213"/>
            <a:ext cx="10843075" cy="1935858"/>
          </a:xfrm>
          <a:prstGeom prst="rect">
            <a:avLst/>
          </a:prstGeom>
        </p:spPr>
      </p:pic>
    </p:spTree>
    <p:extLst>
      <p:ext uri="{BB962C8B-B14F-4D97-AF65-F5344CB8AC3E}">
        <p14:creationId xmlns:p14="http://schemas.microsoft.com/office/powerpoint/2010/main" val="295268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F969-29F7-1FC3-ED20-C8DE78644AA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FAA59C-E380-F3A9-A458-5CE952D2563B}"/>
              </a:ext>
            </a:extLst>
          </p:cNvPr>
          <p:cNvPicPr>
            <a:picLocks noChangeAspect="1"/>
          </p:cNvPicPr>
          <p:nvPr/>
        </p:nvPicPr>
        <p:blipFill>
          <a:blip r:embed="rId2"/>
          <a:stretch>
            <a:fillRect/>
          </a:stretch>
        </p:blipFill>
        <p:spPr>
          <a:xfrm>
            <a:off x="418933" y="2355361"/>
            <a:ext cx="9643400" cy="1909534"/>
          </a:xfrm>
          <a:prstGeom prst="rect">
            <a:avLst/>
          </a:prstGeom>
          <a:ln>
            <a:solidFill>
              <a:schemeClr val="tx2"/>
            </a:solidFill>
          </a:ln>
        </p:spPr>
      </p:pic>
      <p:sp>
        <p:nvSpPr>
          <p:cNvPr id="5" name="Text Placeholder 4">
            <a:extLst>
              <a:ext uri="{FF2B5EF4-FFF2-40B4-BE49-F238E27FC236}">
                <a16:creationId xmlns:a16="http://schemas.microsoft.com/office/drawing/2014/main" id="{75FB6A72-6169-944F-C117-FFC235DC74A5}"/>
              </a:ext>
            </a:extLst>
          </p:cNvPr>
          <p:cNvSpPr>
            <a:spLocks noGrp="1"/>
          </p:cNvSpPr>
          <p:nvPr>
            <p:ph type="body" sz="quarter" idx="79"/>
          </p:nvPr>
        </p:nvSpPr>
        <p:spPr/>
        <p:txBody>
          <a:bodyPr/>
          <a:lstStyle/>
          <a:p>
            <a:r>
              <a:rPr lang="en-US"/>
              <a:t>If a statement of inactivity has already been reported for the calendar year selected or an OD-8 webform had already been submitted, a message will populate on the screen notifying the user and preventing them from submitting the Statement of Inactivity. </a:t>
            </a:r>
          </a:p>
        </p:txBody>
      </p:sp>
      <p:sp>
        <p:nvSpPr>
          <p:cNvPr id="2" name="Title 1">
            <a:extLst>
              <a:ext uri="{FF2B5EF4-FFF2-40B4-BE49-F238E27FC236}">
                <a16:creationId xmlns:a16="http://schemas.microsoft.com/office/drawing/2014/main" id="{AB87F033-5655-91D3-B47C-394B8F8A7153}"/>
              </a:ext>
            </a:extLst>
          </p:cNvPr>
          <p:cNvSpPr>
            <a:spLocks noGrp="1"/>
          </p:cNvSpPr>
          <p:nvPr>
            <p:ph type="title"/>
          </p:nvPr>
        </p:nvSpPr>
        <p:spPr/>
        <p:txBody>
          <a:bodyPr/>
          <a:lstStyle/>
          <a:p>
            <a:r>
              <a:rPr lang="en-US"/>
              <a:t>OD-8: Statement of Inactivity </a:t>
            </a:r>
          </a:p>
        </p:txBody>
      </p:sp>
      <p:pic>
        <p:nvPicPr>
          <p:cNvPr id="11" name="Picture 10">
            <a:extLst>
              <a:ext uri="{FF2B5EF4-FFF2-40B4-BE49-F238E27FC236}">
                <a16:creationId xmlns:a16="http://schemas.microsoft.com/office/drawing/2014/main" id="{9A74A4B3-BAC1-EBC1-5762-7920A00CB110}"/>
              </a:ext>
            </a:extLst>
          </p:cNvPr>
          <p:cNvPicPr>
            <a:picLocks noChangeAspect="1"/>
          </p:cNvPicPr>
          <p:nvPr/>
        </p:nvPicPr>
        <p:blipFill>
          <a:blip r:embed="rId3"/>
          <a:stretch>
            <a:fillRect/>
          </a:stretch>
        </p:blipFill>
        <p:spPr>
          <a:xfrm>
            <a:off x="1536191" y="4152937"/>
            <a:ext cx="9565661" cy="1830127"/>
          </a:xfrm>
          <a:prstGeom prst="rect">
            <a:avLst/>
          </a:prstGeom>
          <a:ln>
            <a:solidFill>
              <a:schemeClr val="tx2"/>
            </a:solidFill>
          </a:ln>
        </p:spPr>
      </p:pic>
    </p:spTree>
    <p:extLst>
      <p:ext uri="{BB962C8B-B14F-4D97-AF65-F5344CB8AC3E}">
        <p14:creationId xmlns:p14="http://schemas.microsoft.com/office/powerpoint/2010/main" val="252040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202: D-38, O-38, and External REPORTING</a:t>
            </a:r>
          </a:p>
        </p:txBody>
      </p:sp>
    </p:spTree>
    <p:extLst>
      <p:ext uri="{BB962C8B-B14F-4D97-AF65-F5344CB8AC3E}">
        <p14:creationId xmlns:p14="http://schemas.microsoft.com/office/powerpoint/2010/main" val="20230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D233-F298-9CCA-1FC8-D454BB937D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5BDBBA-2B43-E687-1C54-4A99E74C98F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7A123C8-EE80-C560-49FB-5B352BE208CB}"/>
              </a:ext>
            </a:extLst>
          </p:cNvPr>
          <p:cNvSpPr>
            <a:spLocks noGrp="1"/>
          </p:cNvSpPr>
          <p:nvPr>
            <p:ph type="body" sz="quarter" idx="19"/>
          </p:nvPr>
        </p:nvSpPr>
        <p:spPr/>
        <p:txBody>
          <a:bodyPr/>
          <a:lstStyle/>
          <a:p>
            <a:r>
              <a:rPr lang="en-US">
                <a:latin typeface="Aptos" panose="020B0004020202020204" pitchFamily="34" charset="0"/>
              </a:rPr>
              <a:t>REPORTING ENHANCEMENTS</a:t>
            </a:r>
          </a:p>
        </p:txBody>
      </p:sp>
      <p:sp>
        <p:nvSpPr>
          <p:cNvPr id="4" name="Title 3">
            <a:extLst>
              <a:ext uri="{FF2B5EF4-FFF2-40B4-BE49-F238E27FC236}">
                <a16:creationId xmlns:a16="http://schemas.microsoft.com/office/drawing/2014/main" id="{C98E2F00-9B97-6776-999A-EE6C20545E54}"/>
              </a:ext>
            </a:extLst>
          </p:cNvPr>
          <p:cNvSpPr>
            <a:spLocks noGrp="1"/>
          </p:cNvSpPr>
          <p:nvPr>
            <p:ph type="title"/>
          </p:nvPr>
        </p:nvSpPr>
        <p:spPr/>
        <p:txBody>
          <a:bodyPr/>
          <a:lstStyle/>
          <a:p>
            <a:r>
              <a:rPr lang="en-US">
                <a:latin typeface="Aptos" panose="020B0004020202020204" pitchFamily="34" charset="0"/>
              </a:rPr>
              <a:t>External Reporting</a:t>
            </a:r>
          </a:p>
        </p:txBody>
      </p:sp>
      <p:pic>
        <p:nvPicPr>
          <p:cNvPr id="6" name="Picture Placeholder 8">
            <a:extLst>
              <a:ext uri="{FF2B5EF4-FFF2-40B4-BE49-F238E27FC236}">
                <a16:creationId xmlns:a16="http://schemas.microsoft.com/office/drawing/2014/main" id="{356EC43C-4D2C-AF46-59FF-826817AEDBF1}"/>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6B60917-39A2-9F3F-E165-53A4772DE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9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External reporting overview</a:t>
            </a:r>
          </a:p>
          <a:p>
            <a:r>
              <a:rPr lang="en-US"/>
              <a:t>Accessing reports</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be able to access and utilize the external reporting feature in CARDS.</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External Reporting</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0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649674"/>
            <a:ext cx="3456878" cy="4282775"/>
          </a:xfrm>
        </p:spPr>
        <p:txBody>
          <a:bodyPr/>
          <a:lstStyle/>
          <a:p>
            <a:r>
              <a:rPr lang="en-US">
                <a:latin typeface="Aptos" panose="020B0004020202020204" pitchFamily="34" charset="0"/>
              </a:rPr>
              <a:t>For some reports, users need permissions granted to them by the account admin in addition to having the correct user type, including:</a:t>
            </a:r>
          </a:p>
          <a:p>
            <a:pPr marL="285750" indent="-285750">
              <a:buFont typeface="Arial" panose="020B0604020202020204" pitchFamily="34" charset="0"/>
              <a:buChar char="•"/>
            </a:pPr>
            <a:r>
              <a:rPr lang="en-US">
                <a:latin typeface="Aptos" panose="020B0004020202020204" pitchFamily="34" charset="0"/>
              </a:rPr>
              <a:t>Claims Expenditure and Premium Data</a:t>
            </a:r>
          </a:p>
          <a:p>
            <a:pPr marL="285750" indent="-285750">
              <a:buFont typeface="Arial" panose="020B0604020202020204" pitchFamily="34" charset="0"/>
              <a:buChar char="•"/>
            </a:pPr>
            <a:r>
              <a:rPr lang="en-US" b="0" i="0">
                <a:solidFill>
                  <a:srgbClr val="000000"/>
                </a:solidFill>
                <a:effectLst/>
                <a:latin typeface="Aptos" panose="020B0004020202020204" pitchFamily="34" charset="0"/>
              </a:rPr>
              <a:t>Monetary Assessment Review (Invoices </a:t>
            </a:r>
            <a:r>
              <a:rPr lang="en-US">
                <a:solidFill>
                  <a:srgbClr val="000000"/>
                </a:solidFill>
                <a:latin typeface="Aptos" panose="020B0004020202020204" pitchFamily="34" charset="0"/>
              </a:rPr>
              <a:t>&amp; Payments)</a:t>
            </a:r>
          </a:p>
          <a:p>
            <a:pPr marL="285750" indent="-285750">
              <a:buFont typeface="Arial" panose="020B0604020202020204" pitchFamily="34" charset="0"/>
              <a:buChar char="•"/>
            </a:pPr>
            <a:r>
              <a:rPr lang="en-US">
                <a:latin typeface="Aptos" panose="020B0004020202020204" pitchFamily="34" charset="0"/>
              </a:rPr>
              <a:t>D-38 – Claims Indexing Form</a:t>
            </a:r>
          </a:p>
          <a:p>
            <a:pPr marL="285750" indent="-285750">
              <a:buFont typeface="Arial" panose="020B0604020202020204" pitchFamily="34" charset="0"/>
              <a:buChar char="•"/>
            </a:pPr>
            <a:r>
              <a:rPr lang="en-US">
                <a:latin typeface="Aptos" panose="020B0004020202020204" pitchFamily="34" charset="0"/>
              </a:rPr>
              <a:t>Subsequent Injury</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External Reports</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REPORTS AVAILABLE TO INSURERS AND TPAS</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graphicFrame>
        <p:nvGraphicFramePr>
          <p:cNvPr id="5" name="Table 4">
            <a:extLst>
              <a:ext uri="{FF2B5EF4-FFF2-40B4-BE49-F238E27FC236}">
                <a16:creationId xmlns:a16="http://schemas.microsoft.com/office/drawing/2014/main" id="{F872A708-9EB1-3DF7-283A-D0F5AE5454A3}"/>
              </a:ext>
            </a:extLst>
          </p:cNvPr>
          <p:cNvGraphicFramePr>
            <a:graphicFrameLocks noGrp="1"/>
          </p:cNvGraphicFramePr>
          <p:nvPr>
            <p:extLst>
              <p:ext uri="{D42A27DB-BD31-4B8C-83A1-F6EECF244321}">
                <p14:modId xmlns:p14="http://schemas.microsoft.com/office/powerpoint/2010/main" val="893582167"/>
              </p:ext>
            </p:extLst>
          </p:nvPr>
        </p:nvGraphicFramePr>
        <p:xfrm>
          <a:off x="4482790" y="1027481"/>
          <a:ext cx="5760720" cy="5029202"/>
        </p:xfrm>
        <a:graphic>
          <a:graphicData uri="http://schemas.openxmlformats.org/drawingml/2006/table">
            <a:tbl>
              <a:tblPr firstRow="1" bandRow="1">
                <a:tableStyleId>{073A0DAA-6AF3-43AB-8588-CEC1D06C72B9}</a:tableStyleId>
              </a:tblPr>
              <a:tblGrid>
                <a:gridCol w="3635885">
                  <a:extLst>
                    <a:ext uri="{9D8B030D-6E8A-4147-A177-3AD203B41FA5}">
                      <a16:colId xmlns:a16="http://schemas.microsoft.com/office/drawing/2014/main" val="2895234833"/>
                    </a:ext>
                  </a:extLst>
                </a:gridCol>
                <a:gridCol w="1187719">
                  <a:extLst>
                    <a:ext uri="{9D8B030D-6E8A-4147-A177-3AD203B41FA5}">
                      <a16:colId xmlns:a16="http://schemas.microsoft.com/office/drawing/2014/main" val="1061699857"/>
                    </a:ext>
                  </a:extLst>
                </a:gridCol>
                <a:gridCol w="937116">
                  <a:extLst>
                    <a:ext uri="{9D8B030D-6E8A-4147-A177-3AD203B41FA5}">
                      <a16:colId xmlns:a16="http://schemas.microsoft.com/office/drawing/2014/main" val="1392695715"/>
                    </a:ext>
                  </a:extLst>
                </a:gridCol>
              </a:tblGrid>
              <a:tr h="395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spc="100" baseline="0">
                          <a:solidFill>
                            <a:schemeClr val="tx2"/>
                          </a:solidFill>
                          <a:latin typeface="Aptos" panose="020B0004020202020204" pitchFamily="34" charset="0"/>
                          <a:ea typeface="Gibson" charset="0"/>
                          <a:cs typeface="Gibson" charset="0"/>
                        </a:rPr>
                        <a:t>REPORT</a:t>
                      </a:r>
                    </a:p>
                  </a:txBody>
                  <a:tcPr marL="0" marR="97646" marT="47545" marB="47545"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spc="100" baseline="0">
                          <a:solidFill>
                            <a:schemeClr val="tx2"/>
                          </a:solidFill>
                          <a:latin typeface="Aptos" panose="020B0004020202020204" pitchFamily="34" charset="0"/>
                          <a:ea typeface="Gibson" charset="0"/>
                          <a:cs typeface="Gibson" charset="0"/>
                        </a:rPr>
                        <a:t>INSURERS</a:t>
                      </a:r>
                    </a:p>
                  </a:txBody>
                  <a:tcPr marL="97646" marR="0" marT="47545" marB="47545"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spc="100" baseline="0">
                          <a:solidFill>
                            <a:schemeClr val="tx2"/>
                          </a:solidFill>
                          <a:latin typeface="Aptos" panose="020B0004020202020204" pitchFamily="34" charset="0"/>
                          <a:ea typeface="Gibson" charset="0"/>
                          <a:cs typeface="Gibson" charset="0"/>
                        </a:rPr>
                        <a:t>TPAs</a:t>
                      </a:r>
                    </a:p>
                  </a:txBody>
                  <a:tcPr marL="97646" marR="0" marT="47545" marB="47545"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945395"/>
                  </a:ext>
                </a:extLst>
              </a:tr>
              <a:tr h="395654">
                <a:tc>
                  <a:txBody>
                    <a:bodyPr/>
                    <a:lstStyle/>
                    <a:p>
                      <a:pPr algn="l" fontAlgn="t"/>
                      <a:r>
                        <a:rPr lang="en-US" sz="900" b="1" i="0" u="none" strike="noStrike">
                          <a:solidFill>
                            <a:srgbClr val="000000"/>
                          </a:solidFill>
                          <a:effectLst/>
                          <a:latin typeface="Aptos" panose="020B0004020202020204" pitchFamily="34" charset="0"/>
                        </a:rPr>
                        <a:t>Claims Denial and Injury (NRS 616)/Occupational Disease (NRS 617)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216184"/>
                  </a:ext>
                </a:extLst>
              </a:tr>
              <a:tr h="395654">
                <a:tc>
                  <a:txBody>
                    <a:bodyPr/>
                    <a:lstStyle/>
                    <a:p>
                      <a:pPr algn="l" fontAlgn="t"/>
                      <a:r>
                        <a:rPr lang="en-US" sz="900" b="1" i="0" u="none" strike="noStrike">
                          <a:solidFill>
                            <a:srgbClr val="000000"/>
                          </a:solidFill>
                          <a:effectLst/>
                          <a:latin typeface="Aptos" panose="020B0004020202020204" pitchFamily="34" charset="0"/>
                        </a:rPr>
                        <a:t>Claim Closure and Average Cost per Claim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3164872"/>
                  </a:ext>
                </a:extLst>
              </a:tr>
              <a:tr h="480280">
                <a:tc>
                  <a:txBody>
                    <a:bodyPr/>
                    <a:lstStyle/>
                    <a:p>
                      <a:pPr algn="l" fontAlgn="t"/>
                      <a:r>
                        <a:rPr lang="en-US" sz="900" b="1" i="0" u="none" strike="noStrike">
                          <a:solidFill>
                            <a:srgbClr val="000000"/>
                          </a:solidFill>
                          <a:effectLst/>
                          <a:latin typeface="Aptos" panose="020B0004020202020204" pitchFamily="34" charset="0"/>
                        </a:rPr>
                        <a:t>Claims Expenditure &amp; Premium Data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9423582"/>
                  </a:ext>
                </a:extLst>
              </a:tr>
              <a:tr h="480280">
                <a:tc>
                  <a:txBody>
                    <a:bodyPr/>
                    <a:lstStyle/>
                    <a:p>
                      <a:pPr algn="l" fontAlgn="t"/>
                      <a:r>
                        <a:rPr lang="en-US" sz="900" b="1" i="0" u="none" strike="noStrike">
                          <a:solidFill>
                            <a:srgbClr val="000000"/>
                          </a:solidFill>
                          <a:effectLst/>
                          <a:latin typeface="Aptos" panose="020B0004020202020204" pitchFamily="34" charset="0"/>
                        </a:rPr>
                        <a:t>Claims Activity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5482506"/>
                  </a:ext>
                </a:extLst>
              </a:tr>
              <a:tr h="480280">
                <a:tc>
                  <a:txBody>
                    <a:bodyPr/>
                    <a:lstStyle/>
                    <a:p>
                      <a:pPr algn="l" fontAlgn="t"/>
                      <a:r>
                        <a:rPr lang="en-US" sz="900" b="1" i="0" u="none" strike="noStrike">
                          <a:solidFill>
                            <a:srgbClr val="000000"/>
                          </a:solidFill>
                          <a:effectLst/>
                          <a:latin typeface="Aptos" panose="020B0004020202020204" pitchFamily="34" charset="0"/>
                        </a:rPr>
                        <a:t>Claims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00408"/>
                  </a:ext>
                </a:extLst>
              </a:tr>
              <a:tr h="480280">
                <a:tc>
                  <a:txBody>
                    <a:bodyPr/>
                    <a:lstStyle/>
                    <a:p>
                      <a:pPr algn="l" fontAlgn="t"/>
                      <a:r>
                        <a:rPr lang="en-US" sz="900" b="1" i="0" u="none" strike="noStrike">
                          <a:solidFill>
                            <a:srgbClr val="000000"/>
                          </a:solidFill>
                          <a:effectLst/>
                          <a:latin typeface="Aptos" panose="020B0004020202020204" pitchFamily="34" charset="0"/>
                        </a:rPr>
                        <a:t>Invoices &amp; Payments</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7399196"/>
                  </a:ext>
                </a:extLst>
              </a:tr>
              <a:tr h="480280">
                <a:tc>
                  <a:txBody>
                    <a:bodyPr/>
                    <a:lstStyle/>
                    <a:p>
                      <a:pPr algn="l" fontAlgn="t"/>
                      <a:r>
                        <a:rPr lang="en-US" sz="900" b="1" i="0" u="none" strike="noStrike">
                          <a:solidFill>
                            <a:srgbClr val="000000"/>
                          </a:solidFill>
                          <a:effectLst/>
                          <a:latin typeface="Aptos" panose="020B0004020202020204" pitchFamily="34" charset="0"/>
                        </a:rPr>
                        <a:t>Complaints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0175669"/>
                  </a:ext>
                </a:extLst>
              </a:tr>
              <a:tr h="480280">
                <a:tc>
                  <a:txBody>
                    <a:bodyPr/>
                    <a:lstStyle/>
                    <a:p>
                      <a:pPr algn="l" fontAlgn="t"/>
                      <a:r>
                        <a:rPr lang="en-US" sz="900" b="1" i="0" u="none" strike="noStrike">
                          <a:solidFill>
                            <a:srgbClr val="000000"/>
                          </a:solidFill>
                          <a:effectLst/>
                          <a:latin typeface="Aptos" panose="020B0004020202020204" pitchFamily="34" charset="0"/>
                        </a:rPr>
                        <a:t>Occupational Disease (OD-8)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35456"/>
                  </a:ext>
                </a:extLst>
              </a:tr>
              <a:tr h="480280">
                <a:tc>
                  <a:txBody>
                    <a:bodyPr/>
                    <a:lstStyle/>
                    <a:p>
                      <a:pPr algn="l" fontAlgn="t"/>
                      <a:r>
                        <a:rPr lang="en-US" sz="900" b="1" i="0" u="none" strike="noStrike">
                          <a:solidFill>
                            <a:srgbClr val="000000"/>
                          </a:solidFill>
                          <a:effectLst/>
                          <a:latin typeface="Aptos" panose="020B0004020202020204" pitchFamily="34" charset="0"/>
                        </a:rPr>
                        <a:t>Subsequent Injury (D-37)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7145017"/>
                  </a:ext>
                </a:extLst>
              </a:tr>
              <a:tr h="480280">
                <a:tc>
                  <a:txBody>
                    <a:bodyPr/>
                    <a:lstStyle/>
                    <a:p>
                      <a:pPr algn="l" fontAlgn="t"/>
                      <a:r>
                        <a:rPr lang="en-US" sz="900" b="1" i="0" u="none" strike="noStrike">
                          <a:solidFill>
                            <a:srgbClr val="000000"/>
                          </a:solidFill>
                          <a:effectLst/>
                          <a:latin typeface="Aptos" panose="020B0004020202020204" pitchFamily="34" charset="0"/>
                        </a:rPr>
                        <a:t>PPD Rating (D-35) Report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a:solidFill>
                            <a:srgbClr val="002060"/>
                          </a:solidFill>
                          <a:latin typeface="Aptos Narrow" panose="020B0004020202020204" pitchFamily="34" charset="0"/>
                        </a:rPr>
                        <a:t>✓</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002060"/>
                          </a:solidFill>
                          <a:latin typeface="Aptos Narrow" panose="020B0004020202020204" pitchFamily="34" charset="0"/>
                        </a:rPr>
                        <a:t>✓</a:t>
                      </a:r>
                      <a:endParaRPr lang="en-US" sz="900">
                        <a:solidFill>
                          <a:srgbClr val="002060"/>
                        </a:solidFill>
                        <a:latin typeface="Aptos"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609177"/>
                  </a:ext>
                </a:extLst>
              </a:tr>
            </a:tbl>
          </a:graphicData>
        </a:graphic>
      </p:graphicFrame>
    </p:spTree>
    <p:extLst>
      <p:ext uri="{BB962C8B-B14F-4D97-AF65-F5344CB8AC3E}">
        <p14:creationId xmlns:p14="http://schemas.microsoft.com/office/powerpoint/2010/main" val="190733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70DBA-0642-5F99-F962-57CEC22F7762}"/>
              </a:ext>
            </a:extLst>
          </p:cNvPr>
          <p:cNvSpPr>
            <a:spLocks noGrp="1"/>
          </p:cNvSpPr>
          <p:nvPr>
            <p:ph type="body" sz="quarter" idx="79"/>
          </p:nvPr>
        </p:nvSpPr>
        <p:spPr/>
        <p:txBody>
          <a:bodyPr/>
          <a:lstStyle/>
          <a:p>
            <a:r>
              <a:rPr lang="en-US" sz="1600"/>
              <a:t>Reports can be found in the Forms and Tools menu.</a:t>
            </a:r>
          </a:p>
        </p:txBody>
      </p:sp>
      <p:sp>
        <p:nvSpPr>
          <p:cNvPr id="6" name="Title 5">
            <a:extLst>
              <a:ext uri="{FF2B5EF4-FFF2-40B4-BE49-F238E27FC236}">
                <a16:creationId xmlns:a16="http://schemas.microsoft.com/office/drawing/2014/main" id="{C7F7C9EA-B8CC-3395-9E8E-6C4866792192}"/>
              </a:ext>
            </a:extLst>
          </p:cNvPr>
          <p:cNvSpPr>
            <a:spLocks noGrp="1"/>
          </p:cNvSpPr>
          <p:nvPr>
            <p:ph type="title"/>
          </p:nvPr>
        </p:nvSpPr>
        <p:spPr/>
        <p:txBody>
          <a:bodyPr/>
          <a:lstStyle/>
          <a:p>
            <a:r>
              <a:rPr lang="en-US"/>
              <a:t>Navigating to External Reports</a:t>
            </a:r>
          </a:p>
        </p:txBody>
      </p:sp>
      <p:pic>
        <p:nvPicPr>
          <p:cNvPr id="5" name="Picture 4">
            <a:extLst>
              <a:ext uri="{FF2B5EF4-FFF2-40B4-BE49-F238E27FC236}">
                <a16:creationId xmlns:a16="http://schemas.microsoft.com/office/drawing/2014/main" id="{68FF875B-483F-09B2-FFB6-B20A9051EA4B}"/>
              </a:ext>
            </a:extLst>
          </p:cNvPr>
          <p:cNvPicPr>
            <a:picLocks noChangeAspect="1"/>
          </p:cNvPicPr>
          <p:nvPr/>
        </p:nvPicPr>
        <p:blipFill>
          <a:blip r:embed="rId3"/>
          <a:stretch>
            <a:fillRect/>
          </a:stretch>
        </p:blipFill>
        <p:spPr>
          <a:xfrm>
            <a:off x="520390" y="1888855"/>
            <a:ext cx="7663964" cy="4283345"/>
          </a:xfrm>
          <a:prstGeom prst="rect">
            <a:avLst/>
          </a:prstGeom>
        </p:spPr>
      </p:pic>
      <p:pic>
        <p:nvPicPr>
          <p:cNvPr id="8" name="Picture 7">
            <a:extLst>
              <a:ext uri="{FF2B5EF4-FFF2-40B4-BE49-F238E27FC236}">
                <a16:creationId xmlns:a16="http://schemas.microsoft.com/office/drawing/2014/main" id="{C314F8CE-FEB3-A3F2-0F5F-8F9495E417D7}"/>
              </a:ext>
            </a:extLst>
          </p:cNvPr>
          <p:cNvPicPr>
            <a:picLocks noChangeAspect="1"/>
          </p:cNvPicPr>
          <p:nvPr/>
        </p:nvPicPr>
        <p:blipFill>
          <a:blip r:embed="rId4"/>
          <a:stretch>
            <a:fillRect/>
          </a:stretch>
        </p:blipFill>
        <p:spPr>
          <a:xfrm>
            <a:off x="8726112" y="1675263"/>
            <a:ext cx="2945498" cy="4710527"/>
          </a:xfrm>
          <a:prstGeom prst="rect">
            <a:avLst/>
          </a:prstGeom>
          <a:ln w="28575">
            <a:solidFill>
              <a:schemeClr val="accent6"/>
            </a:solidFill>
          </a:ln>
        </p:spPr>
      </p:pic>
      <p:sp>
        <p:nvSpPr>
          <p:cNvPr id="3" name="Rectangle 2">
            <a:extLst>
              <a:ext uri="{FF2B5EF4-FFF2-40B4-BE49-F238E27FC236}">
                <a16:creationId xmlns:a16="http://schemas.microsoft.com/office/drawing/2014/main" id="{F83AFEDF-E1CC-66BC-42A4-4B1D01512CFE}"/>
              </a:ext>
            </a:extLst>
          </p:cNvPr>
          <p:cNvSpPr/>
          <p:nvPr/>
        </p:nvSpPr>
        <p:spPr>
          <a:xfrm>
            <a:off x="6148039" y="3787999"/>
            <a:ext cx="1115122"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Connector 8">
            <a:extLst>
              <a:ext uri="{FF2B5EF4-FFF2-40B4-BE49-F238E27FC236}">
                <a16:creationId xmlns:a16="http://schemas.microsoft.com/office/drawing/2014/main" id="{8D8783DD-F10D-231B-1E89-615B11292F7A}"/>
              </a:ext>
            </a:extLst>
          </p:cNvPr>
          <p:cNvCxnSpPr>
            <a:cxnSpLocks/>
          </p:cNvCxnSpPr>
          <p:nvPr/>
        </p:nvCxnSpPr>
        <p:spPr>
          <a:xfrm>
            <a:off x="7263161" y="3968753"/>
            <a:ext cx="1462951" cy="803969"/>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6BA300AA-A7AC-E3C0-5D23-C563BFA112C4}"/>
              </a:ext>
            </a:extLst>
          </p:cNvPr>
          <p:cNvSpPr/>
          <p:nvPr/>
        </p:nvSpPr>
        <p:spPr>
          <a:xfrm>
            <a:off x="8813180" y="5534330"/>
            <a:ext cx="2040673"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57513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6634-A65E-56E7-6446-8D26932B414D}"/>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7D10702B-0177-83C2-A20E-0EDA47D85385}"/>
              </a:ext>
            </a:extLst>
          </p:cNvPr>
          <p:cNvSpPr>
            <a:spLocks noGrp="1"/>
          </p:cNvSpPr>
          <p:nvPr>
            <p:ph type="body" sz="quarter" idx="79"/>
          </p:nvPr>
        </p:nvSpPr>
        <p:spPr/>
        <p:txBody>
          <a:bodyPr/>
          <a:lstStyle/>
          <a:p>
            <a:r>
              <a:rPr lang="en-US"/>
              <a:t>Based on the report you wish to create, use the filters on the screen to select the report type. Additional filters can be applied depending on the type of report. In the example below, the user has selected to generate the Claims Report in an excel file, looking at the claims reported in the 2024 fiscal year based on Date of Injury. </a:t>
            </a:r>
          </a:p>
        </p:txBody>
      </p:sp>
      <p:sp>
        <p:nvSpPr>
          <p:cNvPr id="2" name="Title 1">
            <a:extLst>
              <a:ext uri="{FF2B5EF4-FFF2-40B4-BE49-F238E27FC236}">
                <a16:creationId xmlns:a16="http://schemas.microsoft.com/office/drawing/2014/main" id="{068CA9E3-1A26-9627-EC44-668230982764}"/>
              </a:ext>
            </a:extLst>
          </p:cNvPr>
          <p:cNvSpPr>
            <a:spLocks noGrp="1"/>
          </p:cNvSpPr>
          <p:nvPr>
            <p:ph type="title"/>
          </p:nvPr>
        </p:nvSpPr>
        <p:spPr/>
        <p:txBody>
          <a:bodyPr/>
          <a:lstStyle/>
          <a:p>
            <a:r>
              <a:rPr lang="en-US"/>
              <a:t>Generating External Reports</a:t>
            </a:r>
          </a:p>
        </p:txBody>
      </p:sp>
      <p:pic>
        <p:nvPicPr>
          <p:cNvPr id="4" name="Picture 3">
            <a:extLst>
              <a:ext uri="{FF2B5EF4-FFF2-40B4-BE49-F238E27FC236}">
                <a16:creationId xmlns:a16="http://schemas.microsoft.com/office/drawing/2014/main" id="{7AE20D25-049F-3712-E204-33BDE8C6DB84}"/>
              </a:ext>
            </a:extLst>
          </p:cNvPr>
          <p:cNvPicPr>
            <a:picLocks noChangeAspect="1"/>
          </p:cNvPicPr>
          <p:nvPr/>
        </p:nvPicPr>
        <p:blipFill>
          <a:blip r:embed="rId2"/>
          <a:stretch>
            <a:fillRect/>
          </a:stretch>
        </p:blipFill>
        <p:spPr>
          <a:xfrm>
            <a:off x="499309" y="2434043"/>
            <a:ext cx="11295647" cy="2713083"/>
          </a:xfrm>
          <a:prstGeom prst="rect">
            <a:avLst/>
          </a:prstGeom>
          <a:ln>
            <a:solidFill>
              <a:schemeClr val="accent4"/>
            </a:solidFill>
          </a:ln>
        </p:spPr>
      </p:pic>
    </p:spTree>
    <p:extLst>
      <p:ext uri="{BB962C8B-B14F-4D97-AF65-F5344CB8AC3E}">
        <p14:creationId xmlns:p14="http://schemas.microsoft.com/office/powerpoint/2010/main" val="2870753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22DA-C866-57FD-DED3-E2F11DBB58B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27C0DECA-4C61-F95D-F060-4381AC9DA7F1}"/>
              </a:ext>
            </a:extLst>
          </p:cNvPr>
          <p:cNvSpPr>
            <a:spLocks noGrp="1"/>
          </p:cNvSpPr>
          <p:nvPr>
            <p:ph type="body" sz="quarter" idx="79"/>
          </p:nvPr>
        </p:nvSpPr>
        <p:spPr/>
        <p:txBody>
          <a:bodyPr/>
          <a:lstStyle/>
          <a:p>
            <a:r>
              <a:rPr lang="en-US"/>
              <a:t>Larger reports may take longer to download. If a report is taking a longer time to download, you can choose to be notified via email when it is ready.</a:t>
            </a:r>
          </a:p>
        </p:txBody>
      </p:sp>
      <p:sp>
        <p:nvSpPr>
          <p:cNvPr id="2" name="Title 1">
            <a:extLst>
              <a:ext uri="{FF2B5EF4-FFF2-40B4-BE49-F238E27FC236}">
                <a16:creationId xmlns:a16="http://schemas.microsoft.com/office/drawing/2014/main" id="{9D06B510-D3FF-B389-57EC-E1F12FFFCA80}"/>
              </a:ext>
            </a:extLst>
          </p:cNvPr>
          <p:cNvSpPr>
            <a:spLocks noGrp="1"/>
          </p:cNvSpPr>
          <p:nvPr>
            <p:ph type="title"/>
          </p:nvPr>
        </p:nvSpPr>
        <p:spPr/>
        <p:txBody>
          <a:bodyPr/>
          <a:lstStyle/>
          <a:p>
            <a:r>
              <a:rPr lang="en-US"/>
              <a:t>Downloading External Reports</a:t>
            </a:r>
          </a:p>
        </p:txBody>
      </p:sp>
      <p:pic>
        <p:nvPicPr>
          <p:cNvPr id="8" name="Picture 7">
            <a:extLst>
              <a:ext uri="{FF2B5EF4-FFF2-40B4-BE49-F238E27FC236}">
                <a16:creationId xmlns:a16="http://schemas.microsoft.com/office/drawing/2014/main" id="{57BF932F-C766-4589-140F-FDC8C434ADA4}"/>
              </a:ext>
            </a:extLst>
          </p:cNvPr>
          <p:cNvPicPr>
            <a:picLocks noChangeAspect="1"/>
          </p:cNvPicPr>
          <p:nvPr/>
        </p:nvPicPr>
        <p:blipFill>
          <a:blip r:embed="rId2"/>
          <a:stretch>
            <a:fillRect/>
          </a:stretch>
        </p:blipFill>
        <p:spPr>
          <a:xfrm>
            <a:off x="1051263" y="2040966"/>
            <a:ext cx="9319371" cy="3956190"/>
          </a:xfrm>
          <a:prstGeom prst="rect">
            <a:avLst/>
          </a:prstGeom>
        </p:spPr>
      </p:pic>
    </p:spTree>
    <p:extLst>
      <p:ext uri="{BB962C8B-B14F-4D97-AF65-F5344CB8AC3E}">
        <p14:creationId xmlns:p14="http://schemas.microsoft.com/office/powerpoint/2010/main" val="103163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B4E9-14C0-0FD4-5E72-BDC71AD7B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5DF00D-8BBA-E2F8-0E57-D82397762343}"/>
              </a:ext>
            </a:extLst>
          </p:cNvPr>
          <p:cNvSpPr>
            <a:spLocks noGrp="1"/>
          </p:cNvSpPr>
          <p:nvPr>
            <p:ph type="body" sz="quarter" idx="16"/>
          </p:nvPr>
        </p:nvSpPr>
        <p:spPr/>
        <p:txBody>
          <a:bodyPr/>
          <a:lstStyle/>
          <a:p>
            <a:r>
              <a:rPr lang="en-US" dirty="0"/>
              <a:t>Training Course: </a:t>
            </a:r>
            <a:r>
              <a:rPr lang="en-US" dirty="0">
                <a:latin typeface="Gibson" pitchFamily="50" charset="0"/>
              </a:rPr>
              <a:t>CARDS 202: D-38, OD-8, and External Reporting</a:t>
            </a:r>
          </a:p>
          <a:p>
            <a:r>
              <a:rPr lang="en-US" dirty="0"/>
              <a:t>Audience: </a:t>
            </a:r>
            <a:r>
              <a:rPr lang="en-US" dirty="0">
                <a:latin typeface="Gibson" pitchFamily="50" charset="0"/>
              </a:rPr>
              <a:t>Insurer and TPA CARDS Users</a:t>
            </a:r>
            <a:endParaRPr lang="en-US" dirty="0"/>
          </a:p>
          <a:p>
            <a:r>
              <a:rPr lang="en-US" dirty="0"/>
              <a:t>Prerequisites: </a:t>
            </a:r>
            <a:r>
              <a:rPr lang="en-US" dirty="0">
                <a:latin typeface="Gibson" pitchFamily="50" charset="0"/>
              </a:rPr>
              <a:t>CARDS 201</a:t>
            </a:r>
          </a:p>
          <a:p>
            <a:r>
              <a:rPr lang="en-US" dirty="0"/>
              <a:t>Course Length: </a:t>
            </a:r>
            <a:r>
              <a:rPr lang="en-US" dirty="0">
                <a:latin typeface="Gibson" pitchFamily="50" charset="0"/>
              </a:rPr>
              <a:t>1 hour</a:t>
            </a:r>
          </a:p>
          <a:p>
            <a:pPr lvl="1"/>
            <a:endParaRPr lang="en-US" b="1" dirty="0">
              <a:latin typeface="Gibson" pitchFamily="50" charset="0"/>
            </a:endParaRPr>
          </a:p>
        </p:txBody>
      </p:sp>
      <p:sp>
        <p:nvSpPr>
          <p:cNvPr id="3" name="Text Placeholder 2">
            <a:extLst>
              <a:ext uri="{FF2B5EF4-FFF2-40B4-BE49-F238E27FC236}">
                <a16:creationId xmlns:a16="http://schemas.microsoft.com/office/drawing/2014/main" id="{2C2E6DC0-B96B-2446-BD04-5D3AB355DB27}"/>
              </a:ext>
            </a:extLst>
          </p:cNvPr>
          <p:cNvSpPr>
            <a:spLocks noGrp="1"/>
          </p:cNvSpPr>
          <p:nvPr>
            <p:ph type="body" sz="quarter" idx="70"/>
          </p:nvPr>
        </p:nvSpPr>
        <p:spPr/>
        <p:txBody>
          <a:bodyPr/>
          <a:lstStyle/>
          <a:p>
            <a:r>
              <a:rPr lang="en-US" dirty="0"/>
              <a:t>At the completion of this course, training participants will be able to add the NAICs code to a claim through the D-38, submit OD-8 webforms and understand how to access external reporting.</a:t>
            </a:r>
          </a:p>
        </p:txBody>
      </p:sp>
      <p:sp>
        <p:nvSpPr>
          <p:cNvPr id="4" name="Text Placeholder 3">
            <a:extLst>
              <a:ext uri="{FF2B5EF4-FFF2-40B4-BE49-F238E27FC236}">
                <a16:creationId xmlns:a16="http://schemas.microsoft.com/office/drawing/2014/main" id="{EACA8D84-0F1B-87B7-29B4-91440A48572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EF91673-4048-7ACA-EBD1-9130866DADD2}"/>
              </a:ext>
            </a:extLst>
          </p:cNvPr>
          <p:cNvSpPr>
            <a:spLocks noGrp="1"/>
          </p:cNvSpPr>
          <p:nvPr>
            <p:ph type="title"/>
          </p:nvPr>
        </p:nvSpPr>
        <p:spPr/>
        <p:txBody>
          <a:bodyPr/>
          <a:lstStyle/>
          <a:p>
            <a:r>
              <a:rPr lang="en-US"/>
              <a:t>Overview</a:t>
            </a:r>
          </a:p>
        </p:txBody>
      </p:sp>
      <p:sp>
        <p:nvSpPr>
          <p:cNvPr id="6" name="Rectangle 5">
            <a:extLst>
              <a:ext uri="{FF2B5EF4-FFF2-40B4-BE49-F238E27FC236}">
                <a16:creationId xmlns:a16="http://schemas.microsoft.com/office/drawing/2014/main" id="{C85BAA2B-7712-1515-8CF2-E9DB0C3431EC}"/>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789FE9E5-5E19-C756-27D5-8824F4B3B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5B7E-9E7F-74FD-2F96-FB2FD65C839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5DD372D-78EB-BDEE-DD41-1036FAF3022E}"/>
              </a:ext>
            </a:extLst>
          </p:cNvPr>
          <p:cNvSpPr>
            <a:spLocks noGrp="1"/>
          </p:cNvSpPr>
          <p:nvPr>
            <p:ph type="body" sz="quarter" idx="79"/>
          </p:nvPr>
        </p:nvSpPr>
        <p:spPr/>
        <p:txBody>
          <a:bodyPr/>
          <a:lstStyle/>
          <a:p>
            <a:r>
              <a:rPr lang="en-US"/>
              <a:t>Once you select “Notify Me Later” you will see a pop-up confirmation on your screen. The email will be sent to the email that your account is registered under.</a:t>
            </a:r>
          </a:p>
        </p:txBody>
      </p:sp>
      <p:sp>
        <p:nvSpPr>
          <p:cNvPr id="2" name="Title 1">
            <a:extLst>
              <a:ext uri="{FF2B5EF4-FFF2-40B4-BE49-F238E27FC236}">
                <a16:creationId xmlns:a16="http://schemas.microsoft.com/office/drawing/2014/main" id="{0C0863F4-F057-258F-4DAF-86EBF7D9FBC6}"/>
              </a:ext>
            </a:extLst>
          </p:cNvPr>
          <p:cNvSpPr>
            <a:spLocks noGrp="1"/>
          </p:cNvSpPr>
          <p:nvPr>
            <p:ph type="title"/>
          </p:nvPr>
        </p:nvSpPr>
        <p:spPr/>
        <p:txBody>
          <a:bodyPr/>
          <a:lstStyle/>
          <a:p>
            <a:r>
              <a:rPr lang="en-US"/>
              <a:t>Downloading External Reports</a:t>
            </a:r>
          </a:p>
        </p:txBody>
      </p:sp>
      <p:pic>
        <p:nvPicPr>
          <p:cNvPr id="4" name="Picture 3">
            <a:extLst>
              <a:ext uri="{FF2B5EF4-FFF2-40B4-BE49-F238E27FC236}">
                <a16:creationId xmlns:a16="http://schemas.microsoft.com/office/drawing/2014/main" id="{4CF021DB-A4B0-A331-4DA8-FF86273204B3}"/>
              </a:ext>
            </a:extLst>
          </p:cNvPr>
          <p:cNvPicPr>
            <a:picLocks noChangeAspect="1"/>
          </p:cNvPicPr>
          <p:nvPr/>
        </p:nvPicPr>
        <p:blipFill>
          <a:blip r:embed="rId3"/>
          <a:stretch>
            <a:fillRect/>
          </a:stretch>
        </p:blipFill>
        <p:spPr>
          <a:xfrm>
            <a:off x="1928394" y="1988860"/>
            <a:ext cx="8335212" cy="3360824"/>
          </a:xfrm>
          <a:prstGeom prst="rect">
            <a:avLst/>
          </a:prstGeom>
          <a:ln>
            <a:solidFill>
              <a:schemeClr val="accent4"/>
            </a:solidFill>
          </a:ln>
        </p:spPr>
      </p:pic>
    </p:spTree>
    <p:extLst>
      <p:ext uri="{BB962C8B-B14F-4D97-AF65-F5344CB8AC3E}">
        <p14:creationId xmlns:p14="http://schemas.microsoft.com/office/powerpoint/2010/main" val="1057206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124E1-1489-B274-0A04-9B3F65B5B8C9}"/>
              </a:ext>
            </a:extLst>
          </p:cNvPr>
          <p:cNvSpPr>
            <a:spLocks noGrp="1"/>
          </p:cNvSpPr>
          <p:nvPr>
            <p:ph type="body" sz="quarter" idx="79"/>
          </p:nvPr>
        </p:nvSpPr>
        <p:spPr/>
        <p:txBody>
          <a:bodyPr/>
          <a:lstStyle/>
          <a:p>
            <a:r>
              <a:rPr lang="en-US"/>
              <a:t>Smaller reports tend to download more quickly. They will typically be saved to your “Downloads” folder.</a:t>
            </a:r>
          </a:p>
        </p:txBody>
      </p:sp>
      <p:sp>
        <p:nvSpPr>
          <p:cNvPr id="3" name="Title 2">
            <a:extLst>
              <a:ext uri="{FF2B5EF4-FFF2-40B4-BE49-F238E27FC236}">
                <a16:creationId xmlns:a16="http://schemas.microsoft.com/office/drawing/2014/main" id="{8FE40C82-B116-9036-92C5-F546BFCB99C5}"/>
              </a:ext>
            </a:extLst>
          </p:cNvPr>
          <p:cNvSpPr>
            <a:spLocks noGrp="1"/>
          </p:cNvSpPr>
          <p:nvPr>
            <p:ph type="title"/>
          </p:nvPr>
        </p:nvSpPr>
        <p:spPr/>
        <p:txBody>
          <a:bodyPr/>
          <a:lstStyle/>
          <a:p>
            <a:r>
              <a:rPr lang="en-US"/>
              <a:t>Downloading External Reports</a:t>
            </a:r>
          </a:p>
        </p:txBody>
      </p:sp>
      <p:pic>
        <p:nvPicPr>
          <p:cNvPr id="5" name="Picture 4">
            <a:extLst>
              <a:ext uri="{FF2B5EF4-FFF2-40B4-BE49-F238E27FC236}">
                <a16:creationId xmlns:a16="http://schemas.microsoft.com/office/drawing/2014/main" id="{6D79545F-3A32-A2C2-9B52-1643D1645BEF}"/>
              </a:ext>
            </a:extLst>
          </p:cNvPr>
          <p:cNvPicPr>
            <a:picLocks noChangeAspect="1"/>
          </p:cNvPicPr>
          <p:nvPr/>
        </p:nvPicPr>
        <p:blipFill>
          <a:blip r:embed="rId2"/>
          <a:stretch>
            <a:fillRect/>
          </a:stretch>
        </p:blipFill>
        <p:spPr>
          <a:xfrm>
            <a:off x="2857977" y="2003733"/>
            <a:ext cx="6476047" cy="3832040"/>
          </a:xfrm>
          <a:prstGeom prst="rect">
            <a:avLst/>
          </a:prstGeom>
          <a:ln>
            <a:solidFill>
              <a:schemeClr val="accent4"/>
            </a:solidFill>
          </a:ln>
        </p:spPr>
      </p:pic>
    </p:spTree>
    <p:extLst>
      <p:ext uri="{BB962C8B-B14F-4D97-AF65-F5344CB8AC3E}">
        <p14:creationId xmlns:p14="http://schemas.microsoft.com/office/powerpoint/2010/main" val="3910263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202: D-38, O-38, and External REPORTING</a:t>
            </a:r>
          </a:p>
        </p:txBody>
      </p:sp>
    </p:spTree>
    <p:extLst>
      <p:ext uri="{BB962C8B-B14F-4D97-AF65-F5344CB8AC3E}">
        <p14:creationId xmlns:p14="http://schemas.microsoft.com/office/powerpoint/2010/main" val="17049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FF5CDE-2F74-7B95-0555-A1C0B297A85F}"/>
              </a:ext>
            </a:extLst>
          </p:cNvPr>
          <p:cNvSpPr>
            <a:spLocks noGrp="1"/>
          </p:cNvSpPr>
          <p:nvPr>
            <p:ph type="body" sz="quarter" idx="16"/>
          </p:nvPr>
        </p:nvSpPr>
        <p:spPr/>
        <p:txBody>
          <a:bodyPr/>
          <a:lstStyle/>
          <a:p>
            <a:pPr rtl="0" fontAlgn="ctr">
              <a:buFont typeface="Arial" panose="020B0604020202020204" pitchFamily="34" charset="0"/>
              <a:buChar char="•"/>
            </a:pPr>
            <a:r>
              <a:rPr lang="en-US" sz="1800">
                <a:latin typeface="Calibri" panose="020F0502020204030204" pitchFamily="34" charset="0"/>
              </a:rPr>
              <a:t>NAICs Code on the D-38 Webform</a:t>
            </a:r>
          </a:p>
          <a:p>
            <a:pPr rtl="0" fontAlgn="ctr">
              <a:buFont typeface="Arial" panose="020B0604020202020204" pitchFamily="34" charset="0"/>
              <a:buChar char="•"/>
            </a:pPr>
            <a:r>
              <a:rPr lang="en-US" sz="1800">
                <a:latin typeface="Calibri" panose="020F0502020204030204" pitchFamily="34" charset="0"/>
              </a:rPr>
              <a:t>OD-8 Webform</a:t>
            </a:r>
          </a:p>
          <a:p>
            <a:pPr rtl="0" fontAlgn="ctr">
              <a:buFont typeface="Arial" panose="020B0604020202020204" pitchFamily="34" charset="0"/>
              <a:buChar char="•"/>
            </a:pPr>
            <a:r>
              <a:rPr lang="en-US" sz="1800">
                <a:latin typeface="Calibri" panose="020F0502020204030204" pitchFamily="34" charset="0"/>
              </a:rPr>
              <a:t>External Reporting</a:t>
            </a:r>
            <a:endParaRPr lang="en-US" sz="1800">
              <a:effectLst/>
              <a:latin typeface="Calibri" panose="020F0502020204030204" pitchFamily="34" charset="0"/>
            </a:endParaRPr>
          </a:p>
        </p:txBody>
      </p:sp>
      <p:sp>
        <p:nvSpPr>
          <p:cNvPr id="6" name="Title 5">
            <a:extLst>
              <a:ext uri="{FF2B5EF4-FFF2-40B4-BE49-F238E27FC236}">
                <a16:creationId xmlns:a16="http://schemas.microsoft.com/office/drawing/2014/main" id="{E1F4578B-3BD9-023D-6DE2-68B792572633}"/>
              </a:ext>
            </a:extLst>
          </p:cNvPr>
          <p:cNvSpPr>
            <a:spLocks noGrp="1"/>
          </p:cNvSpPr>
          <p:nvPr>
            <p:ph type="title"/>
          </p:nvPr>
        </p:nvSpPr>
        <p:spPr/>
        <p:txBody>
          <a:bodyPr/>
          <a:lstStyle/>
          <a:p>
            <a:r>
              <a:rPr lang="en-US"/>
              <a:t>Modules</a:t>
            </a:r>
          </a:p>
        </p:txBody>
      </p:sp>
    </p:spTree>
    <p:extLst>
      <p:ext uri="{BB962C8B-B14F-4D97-AF65-F5344CB8AC3E}">
        <p14:creationId xmlns:p14="http://schemas.microsoft.com/office/powerpoint/2010/main" val="41024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5E13-98AF-0DAB-56E6-8E5DB19878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45166C-511D-0582-DAFD-19A65BCF1963}"/>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57F48021-ABF3-425C-EE38-39075CA542F8}"/>
              </a:ext>
            </a:extLst>
          </p:cNvPr>
          <p:cNvSpPr>
            <a:spLocks noGrp="1"/>
          </p:cNvSpPr>
          <p:nvPr>
            <p:ph type="body" sz="quarter" idx="19"/>
          </p:nvPr>
        </p:nvSpPr>
        <p:spPr/>
        <p:txBody>
          <a:bodyPr/>
          <a:lstStyle/>
          <a:p>
            <a:r>
              <a:rPr lang="en-US">
                <a:latin typeface="Aptos" panose="020B0004020202020204" pitchFamily="34" charset="0"/>
              </a:rPr>
              <a:t>NAICS CODE ADDITION</a:t>
            </a:r>
          </a:p>
        </p:txBody>
      </p:sp>
      <p:sp>
        <p:nvSpPr>
          <p:cNvPr id="4" name="Title 3">
            <a:extLst>
              <a:ext uri="{FF2B5EF4-FFF2-40B4-BE49-F238E27FC236}">
                <a16:creationId xmlns:a16="http://schemas.microsoft.com/office/drawing/2014/main" id="{33B96155-97C3-9D6B-819C-FB59D4727F4C}"/>
              </a:ext>
            </a:extLst>
          </p:cNvPr>
          <p:cNvSpPr>
            <a:spLocks noGrp="1"/>
          </p:cNvSpPr>
          <p:nvPr>
            <p:ph type="title"/>
          </p:nvPr>
        </p:nvSpPr>
        <p:spPr/>
        <p:txBody>
          <a:bodyPr/>
          <a:lstStyle/>
          <a:p>
            <a:r>
              <a:rPr lang="en-US">
                <a:latin typeface="Aptos" panose="020B0004020202020204" pitchFamily="34" charset="0"/>
              </a:rPr>
              <a:t>NAICs Code Addition to the D-38 Webform</a:t>
            </a:r>
          </a:p>
        </p:txBody>
      </p:sp>
      <p:pic>
        <p:nvPicPr>
          <p:cNvPr id="6" name="Picture Placeholder 8">
            <a:extLst>
              <a:ext uri="{FF2B5EF4-FFF2-40B4-BE49-F238E27FC236}">
                <a16:creationId xmlns:a16="http://schemas.microsoft.com/office/drawing/2014/main" id="{9898CBDC-86E7-4F15-39BC-C2F1C18B1254}"/>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998405D-953A-D983-AC34-34D42374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4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Navigation and Permissions</a:t>
            </a:r>
          </a:p>
          <a:p>
            <a:r>
              <a:rPr lang="en-US"/>
              <a:t>NAICS Code Addition to the Webform</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be able to understand the addition of the NAICS Code on the D-38 webform and how to add the Code on a claim. </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NAICs Code on the D-38 Webform</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0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31D0-508B-9CE6-BDE8-B353495688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AD1ECD8-E98E-156D-28CD-80B64E8CEF40}"/>
              </a:ext>
            </a:extLst>
          </p:cNvPr>
          <p:cNvSpPr>
            <a:spLocks noGrp="1"/>
          </p:cNvSpPr>
          <p:nvPr>
            <p:ph type="body" sz="quarter" idx="79"/>
          </p:nvPr>
        </p:nvSpPr>
        <p:spPr/>
        <p:txBody>
          <a:bodyPr/>
          <a:lstStyle/>
          <a:p>
            <a:r>
              <a:rPr lang="en-US"/>
              <a:t>Permissions to access the D-38 can be granted by an admin user selecting the “D-38 – Claims Indexing Form” option. </a:t>
            </a:r>
          </a:p>
        </p:txBody>
      </p:sp>
      <p:sp>
        <p:nvSpPr>
          <p:cNvPr id="3" name="Title 2">
            <a:extLst>
              <a:ext uri="{FF2B5EF4-FFF2-40B4-BE49-F238E27FC236}">
                <a16:creationId xmlns:a16="http://schemas.microsoft.com/office/drawing/2014/main" id="{94C5FA25-ED3E-5753-1FFA-52058BD6C5CF}"/>
              </a:ext>
            </a:extLst>
          </p:cNvPr>
          <p:cNvSpPr>
            <a:spLocks noGrp="1"/>
          </p:cNvSpPr>
          <p:nvPr>
            <p:ph type="title"/>
          </p:nvPr>
        </p:nvSpPr>
        <p:spPr/>
        <p:txBody>
          <a:bodyPr/>
          <a:lstStyle/>
          <a:p>
            <a:r>
              <a:rPr lang="en-US"/>
              <a:t>D-38 Webform Permissions</a:t>
            </a:r>
          </a:p>
        </p:txBody>
      </p:sp>
      <p:pic>
        <p:nvPicPr>
          <p:cNvPr id="6" name="Picture 5">
            <a:extLst>
              <a:ext uri="{FF2B5EF4-FFF2-40B4-BE49-F238E27FC236}">
                <a16:creationId xmlns:a16="http://schemas.microsoft.com/office/drawing/2014/main" id="{04590297-7163-740F-9F58-49BE745BB7F3}"/>
              </a:ext>
            </a:extLst>
          </p:cNvPr>
          <p:cNvPicPr>
            <a:picLocks noChangeAspect="1"/>
          </p:cNvPicPr>
          <p:nvPr/>
        </p:nvPicPr>
        <p:blipFill>
          <a:blip r:embed="rId2"/>
          <a:stretch>
            <a:fillRect/>
          </a:stretch>
        </p:blipFill>
        <p:spPr>
          <a:xfrm>
            <a:off x="2059283" y="1806637"/>
            <a:ext cx="7493618" cy="4061082"/>
          </a:xfrm>
          <a:prstGeom prst="rect">
            <a:avLst/>
          </a:prstGeom>
          <a:ln>
            <a:solidFill>
              <a:schemeClr val="accent4"/>
            </a:solidFill>
          </a:ln>
        </p:spPr>
      </p:pic>
      <p:sp>
        <p:nvSpPr>
          <p:cNvPr id="7" name="Rectangle 6">
            <a:extLst>
              <a:ext uri="{FF2B5EF4-FFF2-40B4-BE49-F238E27FC236}">
                <a16:creationId xmlns:a16="http://schemas.microsoft.com/office/drawing/2014/main" id="{A58CAF08-471A-060E-CB60-B5A3E62D9D33}"/>
              </a:ext>
            </a:extLst>
          </p:cNvPr>
          <p:cNvSpPr/>
          <p:nvPr/>
        </p:nvSpPr>
        <p:spPr>
          <a:xfrm>
            <a:off x="2152207" y="3837179"/>
            <a:ext cx="1516568" cy="251602"/>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 name="Right Triangle 1">
            <a:extLst>
              <a:ext uri="{FF2B5EF4-FFF2-40B4-BE49-F238E27FC236}">
                <a16:creationId xmlns:a16="http://schemas.microsoft.com/office/drawing/2014/main" id="{5C9C9501-F12B-B1ED-C17D-D300C028241A}"/>
              </a:ext>
            </a:extLst>
          </p:cNvPr>
          <p:cNvSpPr/>
          <p:nvPr/>
        </p:nvSpPr>
        <p:spPr>
          <a:xfrm rot="10800000">
            <a:off x="11382373" y="-2"/>
            <a:ext cx="809626" cy="685801"/>
          </a:xfrm>
          <a:prstGeom prst="rtTriangle">
            <a:avLst/>
          </a:prstGeom>
          <a:solidFill>
            <a:srgbClr val="FF9F9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5" name="Graphic 4" descr="Star with solid fill">
            <a:extLst>
              <a:ext uri="{FF2B5EF4-FFF2-40B4-BE49-F238E27FC236}">
                <a16:creationId xmlns:a16="http://schemas.microsoft.com/office/drawing/2014/main" id="{0ADE8669-DB16-FF5B-D35F-EBABA37454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84907" y="0"/>
            <a:ext cx="407093" cy="407093"/>
          </a:xfrm>
          <a:prstGeom prst="rect">
            <a:avLst/>
          </a:prstGeom>
        </p:spPr>
      </p:pic>
    </p:spTree>
    <p:extLst>
      <p:ext uri="{BB962C8B-B14F-4D97-AF65-F5344CB8AC3E}">
        <p14:creationId xmlns:p14="http://schemas.microsoft.com/office/powerpoint/2010/main" val="191081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2C73-3E4D-9D54-25EB-27957B6A43F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488822-50F4-DB18-682F-19D28B0B5836}"/>
              </a:ext>
            </a:extLst>
          </p:cNvPr>
          <p:cNvSpPr>
            <a:spLocks noGrp="1"/>
          </p:cNvSpPr>
          <p:nvPr>
            <p:ph type="body" sz="quarter" idx="79"/>
          </p:nvPr>
        </p:nvSpPr>
        <p:spPr/>
        <p:txBody>
          <a:bodyPr/>
          <a:lstStyle/>
          <a:p>
            <a:r>
              <a:rPr lang="en-US"/>
              <a:t>If you have the proper permissions granted by an account admin, the D-38 will be available from the Forms and Tools menu</a:t>
            </a:r>
          </a:p>
        </p:txBody>
      </p:sp>
      <p:sp>
        <p:nvSpPr>
          <p:cNvPr id="3" name="Title 2">
            <a:extLst>
              <a:ext uri="{FF2B5EF4-FFF2-40B4-BE49-F238E27FC236}">
                <a16:creationId xmlns:a16="http://schemas.microsoft.com/office/drawing/2014/main" id="{337DD4F7-1C10-DD8C-D8E4-28E344D8BA0A}"/>
              </a:ext>
            </a:extLst>
          </p:cNvPr>
          <p:cNvSpPr>
            <a:spLocks noGrp="1"/>
          </p:cNvSpPr>
          <p:nvPr>
            <p:ph type="title"/>
          </p:nvPr>
        </p:nvSpPr>
        <p:spPr/>
        <p:txBody>
          <a:bodyPr/>
          <a:lstStyle/>
          <a:p>
            <a:r>
              <a:rPr lang="en-US"/>
              <a:t>Navigating to the D-38</a:t>
            </a:r>
          </a:p>
        </p:txBody>
      </p:sp>
      <p:pic>
        <p:nvPicPr>
          <p:cNvPr id="6" name="Picture 5">
            <a:extLst>
              <a:ext uri="{FF2B5EF4-FFF2-40B4-BE49-F238E27FC236}">
                <a16:creationId xmlns:a16="http://schemas.microsoft.com/office/drawing/2014/main" id="{27DE383D-1AA2-B42D-2F6D-79E83EB52A67}"/>
              </a:ext>
            </a:extLst>
          </p:cNvPr>
          <p:cNvPicPr>
            <a:picLocks noChangeAspect="1"/>
          </p:cNvPicPr>
          <p:nvPr/>
        </p:nvPicPr>
        <p:blipFill>
          <a:blip r:embed="rId2"/>
          <a:stretch>
            <a:fillRect/>
          </a:stretch>
        </p:blipFill>
        <p:spPr>
          <a:xfrm>
            <a:off x="3547721" y="1861388"/>
            <a:ext cx="7575395" cy="4239915"/>
          </a:xfrm>
          <a:prstGeom prst="rect">
            <a:avLst/>
          </a:prstGeom>
          <a:ln>
            <a:solidFill>
              <a:schemeClr val="accent4"/>
            </a:solidFill>
          </a:ln>
        </p:spPr>
      </p:pic>
      <p:pic>
        <p:nvPicPr>
          <p:cNvPr id="8" name="Picture 7">
            <a:extLst>
              <a:ext uri="{FF2B5EF4-FFF2-40B4-BE49-F238E27FC236}">
                <a16:creationId xmlns:a16="http://schemas.microsoft.com/office/drawing/2014/main" id="{8B58FD20-F721-D066-806D-88938CB09C19}"/>
              </a:ext>
            </a:extLst>
          </p:cNvPr>
          <p:cNvPicPr>
            <a:picLocks noChangeAspect="1"/>
          </p:cNvPicPr>
          <p:nvPr/>
        </p:nvPicPr>
        <p:blipFill>
          <a:blip r:embed="rId3"/>
          <a:stretch>
            <a:fillRect/>
          </a:stretch>
        </p:blipFill>
        <p:spPr>
          <a:xfrm>
            <a:off x="884601" y="1790492"/>
            <a:ext cx="2010065" cy="4381708"/>
          </a:xfrm>
          <a:prstGeom prst="rect">
            <a:avLst/>
          </a:prstGeom>
          <a:ln>
            <a:solidFill>
              <a:schemeClr val="accent4"/>
            </a:solidFill>
          </a:ln>
        </p:spPr>
      </p:pic>
      <p:sp>
        <p:nvSpPr>
          <p:cNvPr id="9" name="Rectangle 8">
            <a:extLst>
              <a:ext uri="{FF2B5EF4-FFF2-40B4-BE49-F238E27FC236}">
                <a16:creationId xmlns:a16="http://schemas.microsoft.com/office/drawing/2014/main" id="{09201957-A693-6532-84F1-34EE43A2819C}"/>
              </a:ext>
            </a:extLst>
          </p:cNvPr>
          <p:cNvSpPr/>
          <p:nvPr/>
        </p:nvSpPr>
        <p:spPr>
          <a:xfrm>
            <a:off x="915759" y="2452093"/>
            <a:ext cx="1148578" cy="633078"/>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03257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FBD2E-60D2-98DD-6894-7CEFB23CA1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EA704F-481C-97E0-5037-2CEADC52B68B}"/>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The D-38 webform has been updated to include a field for the NAICS (North American Industry Classification System) code.</a:t>
            </a:r>
          </a:p>
          <a:p>
            <a:r>
              <a:rPr lang="en-US">
                <a:latin typeface="Aptos" panose="020B0004020202020204" pitchFamily="34" charset="0"/>
              </a:rPr>
              <a:t>An Employer may already have their NAICS code associated with their profile. Data is provided to the State by DETR (The Department of Employment, Training &amp; Rehabilitation), on a quarterly basis to provide the related NAICS Industry Title and Code based on the FEIN of the employer. To search for the NAICS code on the employer, enter the FEIN of the Employer in the NAICS Lookup section. If a successful match is made, the user can then copy the information on the D-38. </a:t>
            </a:r>
          </a:p>
        </p:txBody>
      </p:sp>
      <p:sp>
        <p:nvSpPr>
          <p:cNvPr id="3" name="Title 2">
            <a:extLst>
              <a:ext uri="{FF2B5EF4-FFF2-40B4-BE49-F238E27FC236}">
                <a16:creationId xmlns:a16="http://schemas.microsoft.com/office/drawing/2014/main" id="{D6ABE17A-157E-A3E7-7E18-C6382869F91E}"/>
              </a:ext>
            </a:extLst>
          </p:cNvPr>
          <p:cNvSpPr>
            <a:spLocks noGrp="1"/>
          </p:cNvSpPr>
          <p:nvPr>
            <p:ph type="title"/>
          </p:nvPr>
        </p:nvSpPr>
        <p:spPr/>
        <p:txBody>
          <a:bodyPr/>
          <a:lstStyle/>
          <a:p>
            <a:r>
              <a:rPr lang="en-US">
                <a:latin typeface="Aptos" panose="020B0004020202020204" pitchFamily="34" charset="0"/>
              </a:rPr>
              <a:t>Updates to the D-38 (Claims Indexing) Webform</a:t>
            </a:r>
          </a:p>
        </p:txBody>
      </p:sp>
      <p:sp>
        <p:nvSpPr>
          <p:cNvPr id="4" name="Text Placeholder 2">
            <a:extLst>
              <a:ext uri="{FF2B5EF4-FFF2-40B4-BE49-F238E27FC236}">
                <a16:creationId xmlns:a16="http://schemas.microsoft.com/office/drawing/2014/main" id="{A74AF0DC-0E37-E910-5468-47723C6D82DF}"/>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ADDITION OF THE NAICS CODE</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pic>
        <p:nvPicPr>
          <p:cNvPr id="7" name="Picture 6">
            <a:extLst>
              <a:ext uri="{FF2B5EF4-FFF2-40B4-BE49-F238E27FC236}">
                <a16:creationId xmlns:a16="http://schemas.microsoft.com/office/drawing/2014/main" id="{965F8E64-7DE0-CA07-5478-EF08B5A48C8E}"/>
              </a:ext>
            </a:extLst>
          </p:cNvPr>
          <p:cNvPicPr>
            <a:picLocks noChangeAspect="1"/>
          </p:cNvPicPr>
          <p:nvPr/>
        </p:nvPicPr>
        <p:blipFill>
          <a:blip r:embed="rId3"/>
          <a:stretch>
            <a:fillRect/>
          </a:stretch>
        </p:blipFill>
        <p:spPr>
          <a:xfrm>
            <a:off x="284828" y="3324886"/>
            <a:ext cx="8401972" cy="1424876"/>
          </a:xfrm>
          <a:prstGeom prst="rect">
            <a:avLst/>
          </a:prstGeom>
          <a:ln>
            <a:solidFill>
              <a:schemeClr val="accent4"/>
            </a:solidFill>
          </a:ln>
        </p:spPr>
      </p:pic>
      <p:pic>
        <p:nvPicPr>
          <p:cNvPr id="6" name="Picture 5">
            <a:extLst>
              <a:ext uri="{FF2B5EF4-FFF2-40B4-BE49-F238E27FC236}">
                <a16:creationId xmlns:a16="http://schemas.microsoft.com/office/drawing/2014/main" id="{57AF99E2-31AA-F102-F936-2ED73F8A570E}"/>
              </a:ext>
            </a:extLst>
          </p:cNvPr>
          <p:cNvPicPr>
            <a:picLocks noChangeAspect="1"/>
          </p:cNvPicPr>
          <p:nvPr/>
        </p:nvPicPr>
        <p:blipFill>
          <a:blip r:embed="rId4"/>
          <a:srcRect l="444"/>
          <a:stretch/>
        </p:blipFill>
        <p:spPr>
          <a:xfrm>
            <a:off x="2997518" y="4336371"/>
            <a:ext cx="8981547" cy="1498946"/>
          </a:xfrm>
          <a:prstGeom prst="rect">
            <a:avLst/>
          </a:prstGeom>
          <a:ln>
            <a:solidFill>
              <a:schemeClr val="accent4"/>
            </a:solidFill>
          </a:ln>
        </p:spPr>
      </p:pic>
      <p:sp>
        <p:nvSpPr>
          <p:cNvPr id="8" name="Rectangle 7">
            <a:extLst>
              <a:ext uri="{FF2B5EF4-FFF2-40B4-BE49-F238E27FC236}">
                <a16:creationId xmlns:a16="http://schemas.microsoft.com/office/drawing/2014/main" id="{990A2605-2D0D-E8EB-F201-F949BFDA7B24}"/>
              </a:ext>
            </a:extLst>
          </p:cNvPr>
          <p:cNvSpPr/>
          <p:nvPr/>
        </p:nvSpPr>
        <p:spPr>
          <a:xfrm>
            <a:off x="4931676" y="4967136"/>
            <a:ext cx="973874"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Rectangle 10">
            <a:extLst>
              <a:ext uri="{FF2B5EF4-FFF2-40B4-BE49-F238E27FC236}">
                <a16:creationId xmlns:a16="http://schemas.microsoft.com/office/drawing/2014/main" id="{88C7D60C-C871-8029-1C4A-4A77C6798F71}"/>
              </a:ext>
            </a:extLst>
          </p:cNvPr>
          <p:cNvSpPr/>
          <p:nvPr/>
        </p:nvSpPr>
        <p:spPr>
          <a:xfrm>
            <a:off x="8541149" y="4967136"/>
            <a:ext cx="653333"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3" name="Rectangle 12">
            <a:extLst>
              <a:ext uri="{FF2B5EF4-FFF2-40B4-BE49-F238E27FC236}">
                <a16:creationId xmlns:a16="http://schemas.microsoft.com/office/drawing/2014/main" id="{438B861D-9855-1B70-3947-00BB9DDD37C0}"/>
              </a:ext>
            </a:extLst>
          </p:cNvPr>
          <p:cNvSpPr/>
          <p:nvPr/>
        </p:nvSpPr>
        <p:spPr>
          <a:xfrm>
            <a:off x="3003370" y="5473810"/>
            <a:ext cx="4588556"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Right Triangle 4">
            <a:extLst>
              <a:ext uri="{FF2B5EF4-FFF2-40B4-BE49-F238E27FC236}">
                <a16:creationId xmlns:a16="http://schemas.microsoft.com/office/drawing/2014/main" id="{37C830C9-CEB6-7158-D53D-C584B702717E}"/>
              </a:ext>
            </a:extLst>
          </p:cNvPr>
          <p:cNvSpPr/>
          <p:nvPr/>
        </p:nvSpPr>
        <p:spPr>
          <a:xfrm rot="10800000">
            <a:off x="11382373" y="-2"/>
            <a:ext cx="809626" cy="685801"/>
          </a:xfrm>
          <a:prstGeom prst="rtTriangle">
            <a:avLst/>
          </a:prstGeom>
          <a:solidFill>
            <a:srgbClr val="FF9F9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9" name="Graphic 8" descr="Star with solid fill">
            <a:extLst>
              <a:ext uri="{FF2B5EF4-FFF2-40B4-BE49-F238E27FC236}">
                <a16:creationId xmlns:a16="http://schemas.microsoft.com/office/drawing/2014/main" id="{8AB31CAB-68DD-2200-8F58-9B0DF4260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4907" y="0"/>
            <a:ext cx="407093" cy="407093"/>
          </a:xfrm>
          <a:prstGeom prst="rect">
            <a:avLst/>
          </a:prstGeom>
        </p:spPr>
      </p:pic>
    </p:spTree>
    <p:extLst>
      <p:ext uri="{BB962C8B-B14F-4D97-AF65-F5344CB8AC3E}">
        <p14:creationId xmlns:p14="http://schemas.microsoft.com/office/powerpoint/2010/main" val="2642735758"/>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a48c7a-814a-4728-8769-32ee7972030f" xsi:nil="true"/>
    <lcf76f155ced4ddcb4097134ff3c332f xmlns="1eee5c32-2731-447f-9a36-ead02ca9a7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4F2C2C93B85D40908593DBE56458F3" ma:contentTypeVersion="16" ma:contentTypeDescription="Create a new document." ma:contentTypeScope="" ma:versionID="91320b57f4e612a0aa9ae82d93542a45">
  <xsd:schema xmlns:xsd="http://www.w3.org/2001/XMLSchema" xmlns:xs="http://www.w3.org/2001/XMLSchema" xmlns:p="http://schemas.microsoft.com/office/2006/metadata/properties" xmlns:ns2="1eee5c32-2731-447f-9a36-ead02ca9a781" xmlns:ns3="c9a48c7a-814a-4728-8769-32ee7972030f" xmlns:ns4="f94face6-e591-4f21-ba53-d2a44196690b" targetNamespace="http://schemas.microsoft.com/office/2006/metadata/properties" ma:root="true" ma:fieldsID="7fa78ab6b5f98d97bbc19301a27307fc" ns2:_="" ns3:_="" ns4:_="">
    <xsd:import namespace="1eee5c32-2731-447f-9a36-ead02ca9a781"/>
    <xsd:import namespace="c9a48c7a-814a-4728-8769-32ee7972030f"/>
    <xsd:import namespace="f94face6-e591-4f21-ba53-d2a441966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e5c32-2731-447f-9a36-ead02ca9a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39e83f5-da68-4ed3-9d50-d7b0ac448d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8c7a-814a-4728-8769-32ee797203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4e785a-7ace-4d49-a785-7b7468e9ff47}" ma:internalName="TaxCatchAll" ma:showField="CatchAllData" ma:web="f94face6-e591-4f21-ba53-d2a441966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4face6-e591-4f21-ba53-d2a44196690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ection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40E70F-F529-4AFD-8FC2-C37229C3D635}">
  <ds:schemaRefs>
    <ds:schemaRef ds:uri="http://schemas.microsoft.com/sharepoint/v3/contenttype/forms"/>
  </ds:schemaRefs>
</ds:datastoreItem>
</file>

<file path=customXml/itemProps2.xml><?xml version="1.0" encoding="utf-8"?>
<ds:datastoreItem xmlns:ds="http://schemas.openxmlformats.org/officeDocument/2006/customXml" ds:itemID="{99923627-D6DD-45B8-99A4-B4659551484D}">
  <ds:schemaRefs>
    <ds:schemaRef ds:uri="1eee5c32-2731-447f-9a36-ead02ca9a781"/>
    <ds:schemaRef ds:uri="c9a48c7a-814a-4728-8769-32ee7972030f"/>
    <ds:schemaRef ds:uri="f94face6-e591-4f21-ba53-d2a4419669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E51EFD-88B7-4894-AC36-F0C74E061D10}">
  <ds:schemaRefs>
    <ds:schemaRef ds:uri="1eee5c32-2731-447f-9a36-ead02ca9a781"/>
    <ds:schemaRef ds:uri="c9a48c7a-814a-4728-8769-32ee7972030f"/>
    <ds:schemaRef ds:uri="f94face6-e591-4f21-ba53-d2a441966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43</TotalTime>
  <Words>1654</Words>
  <Application>Microsoft Office PowerPoint</Application>
  <PresentationFormat>Widescreen</PresentationFormat>
  <Paragraphs>150</Paragraphs>
  <Slides>32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Aptos Narrow</vt:lpstr>
      <vt:lpstr>Arial</vt:lpstr>
      <vt:lpstr>Calibri</vt:lpstr>
      <vt:lpstr>Franklin Gothic Book</vt:lpstr>
      <vt:lpstr>Gibson</vt:lpstr>
      <vt:lpstr>Gibson Book</vt:lpstr>
      <vt:lpstr>Gibson Medium</vt:lpstr>
      <vt:lpstr>Gibson SemiBold</vt:lpstr>
      <vt:lpstr>1_UPDATED</vt:lpstr>
      <vt:lpstr>CARDS 202: D-38, OD-8, and External Reporting </vt:lpstr>
      <vt:lpstr>CARDS 202: D-38, OD-8, and External Reporting</vt:lpstr>
      <vt:lpstr>Overview</vt:lpstr>
      <vt:lpstr>Modules</vt:lpstr>
      <vt:lpstr>NAICs Code Addition to the D-38 Webform</vt:lpstr>
      <vt:lpstr>NAICs Code on the D-38 Webform</vt:lpstr>
      <vt:lpstr>D-38 Webform Permissions</vt:lpstr>
      <vt:lpstr>Navigating to the D-38</vt:lpstr>
      <vt:lpstr>Updates to the D-38 (Claims Indexing) Webform</vt:lpstr>
      <vt:lpstr>Updates to the D-38 (Claims Indexing) Webform</vt:lpstr>
      <vt:lpstr>Questions? </vt:lpstr>
      <vt:lpstr>OD-8 Webform</vt:lpstr>
      <vt:lpstr>OD-8 Webform </vt:lpstr>
      <vt:lpstr>OD-8 (Occupational Disease) Webform</vt:lpstr>
      <vt:lpstr>OD-8 Webform Permissions</vt:lpstr>
      <vt:lpstr>Navigating to the OD-8 Webform</vt:lpstr>
      <vt:lpstr>OD-8: Create Webform</vt:lpstr>
      <vt:lpstr>OD-8: Create Webform</vt:lpstr>
      <vt:lpstr>OD-8: Update Webform</vt:lpstr>
      <vt:lpstr>OD-8: Update Webform</vt:lpstr>
      <vt:lpstr>OD-8: Statement of Inactivity </vt:lpstr>
      <vt:lpstr>OD-8: Statement of Inactivity </vt:lpstr>
      <vt:lpstr>Questions? </vt:lpstr>
      <vt:lpstr>External Reporting</vt:lpstr>
      <vt:lpstr>External Reporting</vt:lpstr>
      <vt:lpstr>External Reports</vt:lpstr>
      <vt:lpstr>Navigating to External Reports</vt:lpstr>
      <vt:lpstr>Generating External Reports</vt:lpstr>
      <vt:lpstr>Downloading External Reports</vt:lpstr>
      <vt:lpstr>Downloading External Reports</vt:lpstr>
      <vt:lpstr>Downloading External Reports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Guadalupe Manzo</cp:lastModifiedBy>
  <cp:revision>9</cp:revision>
  <dcterms:created xsi:type="dcterms:W3CDTF">2023-08-31T18:52:05Z</dcterms:created>
  <dcterms:modified xsi:type="dcterms:W3CDTF">2025-05-29T18:50:30Z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0x0101007C4F2C2C93B85D40908593DBE56458F3</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